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1"/>
  </p:notesMasterIdLst>
  <p:handoutMasterIdLst>
    <p:handoutMasterId r:id="rId32"/>
  </p:handoutMasterIdLst>
  <p:sldIdLst>
    <p:sldId id="256" r:id="rId2"/>
    <p:sldId id="263" r:id="rId3"/>
    <p:sldId id="329" r:id="rId4"/>
    <p:sldId id="330" r:id="rId5"/>
    <p:sldId id="332" r:id="rId6"/>
    <p:sldId id="333" r:id="rId7"/>
    <p:sldId id="335" r:id="rId8"/>
    <p:sldId id="334" r:id="rId9"/>
    <p:sldId id="318" r:id="rId10"/>
    <p:sldId id="266" r:id="rId11"/>
    <p:sldId id="272" r:id="rId12"/>
    <p:sldId id="328" r:id="rId13"/>
    <p:sldId id="267" r:id="rId14"/>
    <p:sldId id="273" r:id="rId15"/>
    <p:sldId id="319" r:id="rId16"/>
    <p:sldId id="317" r:id="rId17"/>
    <p:sldId id="302" r:id="rId18"/>
    <p:sldId id="275" r:id="rId19"/>
    <p:sldId id="279" r:id="rId20"/>
    <p:sldId id="336" r:id="rId21"/>
    <p:sldId id="280" r:id="rId22"/>
    <p:sldId id="282" r:id="rId23"/>
    <p:sldId id="322" r:id="rId24"/>
    <p:sldId id="323" r:id="rId25"/>
    <p:sldId id="324" r:id="rId26"/>
    <p:sldId id="325" r:id="rId27"/>
    <p:sldId id="326" r:id="rId28"/>
    <p:sldId id="291" r:id="rId29"/>
    <p:sldId id="29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ncoop, Marlee" initials="HM" lastIdx="3" clrIdx="0">
    <p:extLst>
      <p:ext uri="{19B8F6BF-5375-455C-9EA6-DF929625EA0E}">
        <p15:presenceInfo xmlns:p15="http://schemas.microsoft.com/office/powerpoint/2012/main" userId="S-1-5-21-1466045628-881665582-335421608-555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91E5B"/>
    <a:srgbClr val="2C3589"/>
    <a:srgbClr val="D2CABF"/>
    <a:srgbClr val="AB9F95"/>
    <a:srgbClr val="EBEA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1279" autoAdjust="0"/>
  </p:normalViewPr>
  <p:slideViewPr>
    <p:cSldViewPr snapToGrid="0">
      <p:cViewPr varScale="1">
        <p:scale>
          <a:sx n="105" d="100"/>
          <a:sy n="105" d="100"/>
        </p:scale>
        <p:origin x="774" y="108"/>
      </p:cViewPr>
      <p:guideLst/>
    </p:cSldViewPr>
  </p:slideViewPr>
  <p:notesTextViewPr>
    <p:cViewPr>
      <p:scale>
        <a:sx n="1" d="1"/>
        <a:sy n="1" d="1"/>
      </p:scale>
      <p:origin x="0" y="0"/>
    </p:cViewPr>
  </p:notesTextViewPr>
  <p:sorterViewPr>
    <p:cViewPr>
      <p:scale>
        <a:sx n="160" d="100"/>
        <a:sy n="160" d="100"/>
      </p:scale>
      <p:origin x="0" y="0"/>
    </p:cViewPr>
  </p:sorterViewPr>
  <p:notesViewPr>
    <p:cSldViewPr snapToGrid="0">
      <p:cViewPr varScale="1">
        <p:scale>
          <a:sx n="89" d="100"/>
          <a:sy n="89" d="100"/>
        </p:scale>
        <p:origin x="35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7E22AD-E86B-4AC3-9F69-F09A8A0DACBB}" type="datetimeFigureOut">
              <a:rPr lang="en-US" smtClean="0"/>
              <a:t>1/17/2023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97DD1B-9B43-4ACD-BCD1-5CB6146E5D43}" type="slidenum">
              <a:rPr lang="en-US" smtClean="0"/>
              <a:t>‹#›</a:t>
            </a:fld>
            <a:endParaRPr lang="en-US"/>
          </a:p>
        </p:txBody>
      </p:sp>
    </p:spTree>
    <p:extLst>
      <p:ext uri="{BB962C8B-B14F-4D97-AF65-F5344CB8AC3E}">
        <p14:creationId xmlns:p14="http://schemas.microsoft.com/office/powerpoint/2010/main" val="3039014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936A3E-07F3-4063-B855-166482EA40DD}" type="datetimeFigureOut">
              <a:rPr lang="en-US" smtClean="0"/>
              <a:t>1/17/2023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927098-536D-4A54-AF6B-D13E6FC24578}" type="slidenum">
              <a:rPr lang="en-US" smtClean="0"/>
              <a:t>‹#›</a:t>
            </a:fld>
            <a:endParaRPr lang="en-US"/>
          </a:p>
        </p:txBody>
      </p:sp>
    </p:spTree>
    <p:extLst>
      <p:ext uri="{BB962C8B-B14F-4D97-AF65-F5344CB8AC3E}">
        <p14:creationId xmlns:p14="http://schemas.microsoft.com/office/powerpoint/2010/main" val="3281604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27098-536D-4A54-AF6B-D13E6FC24578}" type="slidenum">
              <a:rPr lang="en-US" smtClean="0"/>
              <a:t>3</a:t>
            </a:fld>
            <a:endParaRPr lang="en-US"/>
          </a:p>
        </p:txBody>
      </p:sp>
    </p:spTree>
    <p:extLst>
      <p:ext uri="{BB962C8B-B14F-4D97-AF65-F5344CB8AC3E}">
        <p14:creationId xmlns:p14="http://schemas.microsoft.com/office/powerpoint/2010/main" val="2533017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27098-536D-4A54-AF6B-D13E6FC24578}" type="slidenum">
              <a:rPr lang="en-US" smtClean="0"/>
              <a:t>4</a:t>
            </a:fld>
            <a:endParaRPr lang="en-US"/>
          </a:p>
        </p:txBody>
      </p:sp>
    </p:spTree>
    <p:extLst>
      <p:ext uri="{BB962C8B-B14F-4D97-AF65-F5344CB8AC3E}">
        <p14:creationId xmlns:p14="http://schemas.microsoft.com/office/powerpoint/2010/main" val="3700322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27098-536D-4A54-AF6B-D13E6FC24578}" type="slidenum">
              <a:rPr lang="en-US" smtClean="0"/>
              <a:t>5</a:t>
            </a:fld>
            <a:endParaRPr lang="en-US"/>
          </a:p>
        </p:txBody>
      </p:sp>
    </p:spTree>
    <p:extLst>
      <p:ext uri="{BB962C8B-B14F-4D97-AF65-F5344CB8AC3E}">
        <p14:creationId xmlns:p14="http://schemas.microsoft.com/office/powerpoint/2010/main" val="3622558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927098-536D-4A54-AF6B-D13E6FC24578}" type="slidenum">
              <a:rPr lang="en-US" smtClean="0"/>
              <a:t>10</a:t>
            </a:fld>
            <a:endParaRPr lang="en-US"/>
          </a:p>
        </p:txBody>
      </p:sp>
    </p:spTree>
    <p:extLst>
      <p:ext uri="{BB962C8B-B14F-4D97-AF65-F5344CB8AC3E}">
        <p14:creationId xmlns:p14="http://schemas.microsoft.com/office/powerpoint/2010/main" val="4262897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4000" b="1">
                <a:solidFill>
                  <a:schemeClr val="tx1">
                    <a:lumMod val="85000"/>
                    <a:lumOff val="15000"/>
                  </a:schemeClr>
                </a:solidFill>
                <a:latin typeface="Georgia" panose="02040502050405020303"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Arial Narrow" panose="020B0606020202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741809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atin typeface="Georgia" panose="02040502050405020303" pitchFamily="18"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smtClean="0"/>
              <a:t>Edit Master text styles</a:t>
            </a:r>
          </a:p>
        </p:txBody>
      </p:sp>
    </p:spTree>
    <p:extLst>
      <p:ext uri="{BB962C8B-B14F-4D97-AF65-F5344CB8AC3E}">
        <p14:creationId xmlns:p14="http://schemas.microsoft.com/office/powerpoint/2010/main" val="2325500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normAutofit/>
          </a:bodyPr>
          <a:lstStyle>
            <a:lvl1pPr>
              <a:defRPr sz="3200" b="1">
                <a:latin typeface="Georgia" panose="02040502050405020303" pitchFamily="18"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smtClean="0"/>
              <a:t>Edit Master text styles</a:t>
            </a:r>
          </a:p>
        </p:txBody>
      </p:sp>
    </p:spTree>
    <p:extLst>
      <p:ext uri="{BB962C8B-B14F-4D97-AF65-F5344CB8AC3E}">
        <p14:creationId xmlns:p14="http://schemas.microsoft.com/office/powerpoint/2010/main" val="2779858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0726"/>
          </a:xfrm>
        </p:spPr>
        <p:txBody>
          <a:bodyPr anchor="b">
            <a:normAutofit/>
          </a:bodyPr>
          <a:lstStyle>
            <a:lvl1pPr>
              <a:lnSpc>
                <a:spcPct val="100000"/>
              </a:lnSpc>
              <a:defRPr sz="3200" b="1">
                <a:latin typeface="Georgia" panose="02040502050405020303"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38200" y="1537398"/>
            <a:ext cx="10515600" cy="4391129"/>
          </a:xfrm>
        </p:spPr>
        <p:txBody>
          <a:bodyPr>
            <a:normAutofit/>
          </a:bodyPr>
          <a:lstStyle>
            <a:lvl1pPr>
              <a:lnSpc>
                <a:spcPct val="100000"/>
              </a:lnSpc>
              <a:spcBef>
                <a:spcPts val="0"/>
              </a:spcBef>
              <a:defRPr sz="2400">
                <a:solidFill>
                  <a:schemeClr val="tx1">
                    <a:lumMod val="85000"/>
                    <a:lumOff val="15000"/>
                  </a:schemeClr>
                </a:solidFill>
                <a:latin typeface="Arial" panose="020B0604020202020204" pitchFamily="34" charset="0"/>
                <a:cs typeface="Arial" panose="020B0604020202020204" pitchFamily="34" charset="0"/>
              </a:defRPr>
            </a:lvl1pPr>
            <a:lvl2pPr>
              <a:lnSpc>
                <a:spcPct val="100000"/>
              </a:lnSpc>
              <a:spcBef>
                <a:spcPts val="0"/>
              </a:spcBef>
              <a:defRPr>
                <a:solidFill>
                  <a:schemeClr val="tx1">
                    <a:lumMod val="85000"/>
                    <a:lumOff val="15000"/>
                  </a:schemeClr>
                </a:solidFill>
                <a:latin typeface="Arial" panose="020B0604020202020204" pitchFamily="34" charset="0"/>
                <a:cs typeface="Arial" panose="020B0604020202020204" pitchFamily="34" charset="0"/>
              </a:defRPr>
            </a:lvl2pPr>
            <a:lvl3pPr>
              <a:lnSpc>
                <a:spcPct val="100000"/>
              </a:lnSpc>
              <a:spcBef>
                <a:spcPts val="0"/>
              </a:spcBef>
              <a:defRPr>
                <a:solidFill>
                  <a:schemeClr val="tx1">
                    <a:lumMod val="85000"/>
                    <a:lumOff val="15000"/>
                  </a:schemeClr>
                </a:solidFill>
                <a:latin typeface="Arial" panose="020B0604020202020204" pitchFamily="34" charset="0"/>
                <a:cs typeface="Arial" panose="020B0604020202020204" pitchFamily="34" charset="0"/>
              </a:defRPr>
            </a:lvl3pPr>
            <a:lvl4pPr>
              <a:lnSpc>
                <a:spcPct val="100000"/>
              </a:lnSpc>
              <a:spcBef>
                <a:spcPts val="0"/>
              </a:spcBef>
              <a:defRPr>
                <a:solidFill>
                  <a:schemeClr val="tx1">
                    <a:lumMod val="85000"/>
                    <a:lumOff val="15000"/>
                  </a:schemeClr>
                </a:solidFill>
                <a:latin typeface="Arial" panose="020B0604020202020204" pitchFamily="34" charset="0"/>
                <a:cs typeface="Arial" panose="020B0604020202020204" pitchFamily="34" charset="0"/>
              </a:defRPr>
            </a:lvl4pPr>
            <a:lvl5pPr>
              <a:lnSpc>
                <a:spcPct val="100000"/>
              </a:lnSpc>
              <a:spcBef>
                <a:spcPts val="0"/>
              </a:spcBef>
              <a:defRPr>
                <a:solidFill>
                  <a:schemeClr val="tx1">
                    <a:lumMod val="85000"/>
                    <a:lumOff val="15000"/>
                  </a:schemeClr>
                </a:solidFill>
                <a:latin typeface="Arial" panose="020B0604020202020204" pitchFamily="34" charset="0"/>
                <a:cs typeface="Arial" panose="020B0604020202020204" pitchFamily="34" charset="0"/>
              </a:defRPr>
            </a:lvl5pPr>
          </a:lstStyle>
          <a:p>
            <a:pPr lvl="0"/>
            <a:r>
              <a:rPr lang="en-US" dirty="0" smtClean="0"/>
              <a:t>Edit Master text styles</a:t>
            </a:r>
          </a:p>
        </p:txBody>
      </p:sp>
    </p:spTree>
    <p:extLst>
      <p:ext uri="{BB962C8B-B14F-4D97-AF65-F5344CB8AC3E}">
        <p14:creationId xmlns:p14="http://schemas.microsoft.com/office/powerpoint/2010/main" val="184622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defRPr sz="4000" b="1">
                <a:solidFill>
                  <a:schemeClr val="tx1">
                    <a:lumMod val="85000"/>
                    <a:lumOff val="15000"/>
                  </a:schemeClr>
                </a:solidFill>
                <a:latin typeface="Georgia" panose="02040502050405020303"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4"/>
            <a:ext cx="10515600" cy="1339064"/>
          </a:xfrm>
        </p:spPr>
        <p:txBody>
          <a:bodyPr/>
          <a:lstStyle>
            <a:lvl1pPr marL="0" indent="0">
              <a:buNone/>
              <a:defRPr sz="2400">
                <a:solidFill>
                  <a:schemeClr val="tx1">
                    <a:lumMod val="95000"/>
                    <a:lumOff val="5000"/>
                  </a:schemeClr>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8892792" y="6003138"/>
            <a:ext cx="2984360" cy="718337"/>
          </a:xfrm>
          <a:prstGeom prst="rect">
            <a:avLst/>
          </a:prstGeom>
        </p:spPr>
      </p:pic>
    </p:spTree>
    <p:extLst>
      <p:ext uri="{BB962C8B-B14F-4D97-AF65-F5344CB8AC3E}">
        <p14:creationId xmlns:p14="http://schemas.microsoft.com/office/powerpoint/2010/main" val="171443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37397"/>
            <a:ext cx="5181600" cy="4300695"/>
          </a:xfrm>
        </p:spPr>
        <p:txBody>
          <a:bodyPr>
            <a:normAutofit/>
          </a:bodyPr>
          <a:lstStyle>
            <a:lvl1pPr>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Edit Master text styles</a:t>
            </a:r>
          </a:p>
        </p:txBody>
      </p:sp>
      <p:sp>
        <p:nvSpPr>
          <p:cNvPr id="4" name="Content Placeholder 3"/>
          <p:cNvSpPr>
            <a:spLocks noGrp="1"/>
          </p:cNvSpPr>
          <p:nvPr>
            <p:ph sz="half" idx="2"/>
          </p:nvPr>
        </p:nvSpPr>
        <p:spPr>
          <a:xfrm>
            <a:off x="6172200" y="1537397"/>
            <a:ext cx="5181600" cy="4300695"/>
          </a:xfrm>
        </p:spPr>
        <p:txBody>
          <a:bodyPr>
            <a:normAutofit/>
          </a:bodyPr>
          <a:lstStyle>
            <a:lvl1pPr>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Edit Master text styles</a:t>
            </a:r>
          </a:p>
        </p:txBody>
      </p:sp>
      <p:sp>
        <p:nvSpPr>
          <p:cNvPr id="8" name="Title 1"/>
          <p:cNvSpPr>
            <a:spLocks noGrp="1"/>
          </p:cNvSpPr>
          <p:nvPr>
            <p:ph type="title"/>
          </p:nvPr>
        </p:nvSpPr>
        <p:spPr>
          <a:xfrm>
            <a:off x="838200" y="365126"/>
            <a:ext cx="10515600" cy="850726"/>
          </a:xfrm>
        </p:spPr>
        <p:txBody>
          <a:bodyPr anchor="b">
            <a:normAutofit/>
          </a:bodyPr>
          <a:lstStyle>
            <a:lvl1pPr>
              <a:lnSpc>
                <a:spcPct val="100000"/>
              </a:lnSpc>
              <a:defRPr sz="3200" b="1">
                <a:latin typeface="Georgia" panose="02040502050405020303" pitchFamily="18"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549865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800" b="1">
                <a:solidFill>
                  <a:schemeClr val="tx1">
                    <a:lumMod val="85000"/>
                    <a:lumOff val="15000"/>
                  </a:schemeClr>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normAutofit/>
          </a:bodyPr>
          <a:lstStyle>
            <a:lvl1pPr>
              <a:defRPr sz="2000"/>
            </a:lvl1pPr>
          </a:lstStyle>
          <a:p>
            <a:pPr lvl="0"/>
            <a:r>
              <a:rPr lang="en-US" dirty="0" smtClean="0"/>
              <a:t>Edit Master text styles</a:t>
            </a:r>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solidFill>
                  <a:schemeClr val="tx1">
                    <a:lumMod val="85000"/>
                    <a:lumOff val="15000"/>
                  </a:schemeClr>
                </a:solidFill>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6172200" y="2505075"/>
            <a:ext cx="5183188" cy="3684588"/>
          </a:xfrm>
        </p:spPr>
        <p:txBody>
          <a:bodyPr>
            <a:normAutofit/>
          </a:bodyPr>
          <a:lstStyle>
            <a:lvl1pPr>
              <a:defRPr sz="2000"/>
            </a:lvl1pPr>
          </a:lstStyle>
          <a:p>
            <a:pPr lvl="0"/>
            <a:r>
              <a:rPr lang="en-US" dirty="0" smtClean="0"/>
              <a:t>Edit Master text styles</a:t>
            </a:r>
          </a:p>
        </p:txBody>
      </p:sp>
    </p:spTree>
    <p:extLst>
      <p:ext uri="{BB962C8B-B14F-4D97-AF65-F5344CB8AC3E}">
        <p14:creationId xmlns:p14="http://schemas.microsoft.com/office/powerpoint/2010/main" val="2165377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atin typeface="Georgia" panose="02040502050405020303" pitchFamily="18" charset="0"/>
              </a:defRPr>
            </a:lvl1pPr>
          </a:lstStyle>
          <a:p>
            <a:r>
              <a:rPr lang="en-US" smtClean="0"/>
              <a:t>Click to edit Master title style</a:t>
            </a:r>
            <a:endParaRPr lang="en-US"/>
          </a:p>
        </p:txBody>
      </p:sp>
    </p:spTree>
    <p:extLst>
      <p:ext uri="{BB962C8B-B14F-4D97-AF65-F5344CB8AC3E}">
        <p14:creationId xmlns:p14="http://schemas.microsoft.com/office/powerpoint/2010/main" val="1073630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783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a:latin typeface="Georgia" panose="02040502050405020303" pitchFamily="18" charset="0"/>
              </a:defRPr>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Edit Master text styles</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Tree>
    <p:extLst>
      <p:ext uri="{BB962C8B-B14F-4D97-AF65-F5344CB8AC3E}">
        <p14:creationId xmlns:p14="http://schemas.microsoft.com/office/powerpoint/2010/main" val="3819731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3200" b="1">
                <a:latin typeface="Georgia" panose="02040502050405020303" pitchFamily="18"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266826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50727"/>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467059"/>
            <a:ext cx="10515600" cy="4709904"/>
          </a:xfrm>
          <a:prstGeom prst="rect">
            <a:avLst/>
          </a:prstGeom>
        </p:spPr>
        <p:txBody>
          <a:bodyPr vert="horz" lIns="91440" tIns="45720" rIns="91440" bIns="45720" rtlCol="0">
            <a:normAutofit/>
          </a:bodyPr>
          <a:lstStyle/>
          <a:p>
            <a:pPr lvl="0"/>
            <a:r>
              <a:rPr lang="en-US" dirty="0" smtClean="0"/>
              <a:t>Edit Master text styles</a:t>
            </a:r>
          </a:p>
        </p:txBody>
      </p:sp>
      <p:pic>
        <p:nvPicPr>
          <p:cNvPr id="7" name="Picture 6"/>
          <p:cNvPicPr>
            <a:picLocks noChangeAspect="1"/>
          </p:cNvPicPr>
          <p:nvPr userDrawn="1"/>
        </p:nvPicPr>
        <p:blipFill rotWithShape="1">
          <a:blip r:embed="rId13" cstate="email">
            <a:extLst>
              <a:ext uri="{28A0092B-C50C-407E-A947-70E740481C1C}">
                <a14:useLocalDpi xmlns:a14="http://schemas.microsoft.com/office/drawing/2010/main"/>
              </a:ext>
            </a:extLst>
          </a:blip>
          <a:srcRect/>
          <a:stretch/>
        </p:blipFill>
        <p:spPr>
          <a:xfrm>
            <a:off x="8892792" y="6003138"/>
            <a:ext cx="2984360" cy="718337"/>
          </a:xfrm>
          <a:prstGeom prst="rect">
            <a:avLst/>
          </a:prstGeom>
        </p:spPr>
      </p:pic>
    </p:spTree>
    <p:extLst>
      <p:ext uri="{BB962C8B-B14F-4D97-AF65-F5344CB8AC3E}">
        <p14:creationId xmlns:p14="http://schemas.microsoft.com/office/powerpoint/2010/main" val="177428206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3200" b="1" kern="1200">
          <a:solidFill>
            <a:schemeClr val="tx1">
              <a:lumMod val="85000"/>
              <a:lumOff val="15000"/>
            </a:schemeClr>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24"/>
          <p:cNvSpPr>
            <a:spLocks noGrp="1"/>
          </p:cNvSpPr>
          <p:nvPr>
            <p:ph type="ctrTitle"/>
          </p:nvPr>
        </p:nvSpPr>
        <p:spPr>
          <a:xfrm>
            <a:off x="1054249" y="839096"/>
            <a:ext cx="9144000" cy="1345806"/>
          </a:xfrm>
        </p:spPr>
        <p:txBody>
          <a:bodyPr/>
          <a:lstStyle/>
          <a:p>
            <a:r>
              <a:rPr lang="en-US" dirty="0" smtClean="0"/>
              <a:t>IABC Treasurer Orientation</a:t>
            </a:r>
            <a:endParaRPr lang="en-US" dirty="0"/>
          </a:p>
        </p:txBody>
      </p:sp>
      <p:pic>
        <p:nvPicPr>
          <p:cNvPr id="21" name="Picture Placeholder 20"/>
          <p:cNvPicPr>
            <a:picLocks noGrp="1" noChangeAspect="1"/>
          </p:cNvPicPr>
          <p:nvPr>
            <p:ph type="pic" sz="quarter" idx="4294967295"/>
          </p:nvPr>
        </p:nvPicPr>
        <p:blipFill>
          <a:blip r:embed="rId2">
            <a:extLst>
              <a:ext uri="{28A0092B-C50C-407E-A947-70E740481C1C}">
                <a14:useLocalDpi xmlns:a14="http://schemas.microsoft.com/office/drawing/2010/main" val="0"/>
              </a:ext>
            </a:extLst>
          </a:blip>
          <a:srcRect l="153" r="153"/>
          <a:stretch>
            <a:fillRect/>
          </a:stretch>
        </p:blipFill>
        <p:spPr>
          <a:xfrm>
            <a:off x="1183342" y="2888091"/>
            <a:ext cx="8832028" cy="2524258"/>
          </a:xfrm>
        </p:spPr>
      </p:pic>
      <p:sp>
        <p:nvSpPr>
          <p:cNvPr id="33" name="Text Placeholder 32"/>
          <p:cNvSpPr>
            <a:spLocks noGrp="1"/>
          </p:cNvSpPr>
          <p:nvPr>
            <p:ph type="body" sz="quarter" idx="4294967295"/>
          </p:nvPr>
        </p:nvSpPr>
        <p:spPr>
          <a:xfrm>
            <a:off x="4475181" y="5753795"/>
            <a:ext cx="2952750" cy="527050"/>
          </a:xfrm>
        </p:spPr>
        <p:txBody>
          <a:bodyPr>
            <a:normAutofit/>
          </a:bodyPr>
          <a:lstStyle/>
          <a:p>
            <a:pPr marL="0" indent="0" algn="ctr">
              <a:buNone/>
            </a:pPr>
            <a:r>
              <a:rPr lang="en-US" dirty="0" smtClean="0"/>
              <a:t>8 December 2022</a:t>
            </a:r>
            <a:endParaRPr lang="en-US" dirty="0"/>
          </a:p>
        </p:txBody>
      </p:sp>
    </p:spTree>
    <p:extLst>
      <p:ext uri="{BB962C8B-B14F-4D97-AF65-F5344CB8AC3E}">
        <p14:creationId xmlns:p14="http://schemas.microsoft.com/office/powerpoint/2010/main" val="675531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290457" y="247426"/>
            <a:ext cx="9144000" cy="675472"/>
          </a:xfrm>
        </p:spPr>
        <p:txBody>
          <a:bodyPr/>
          <a:lstStyle/>
          <a:p>
            <a:r>
              <a:rPr lang="en-US" dirty="0" smtClean="0"/>
              <a:t>Operating Budget</a:t>
            </a:r>
            <a:endParaRPr lang="en-US" dirty="0"/>
          </a:p>
        </p:txBody>
      </p:sp>
      <p:sp>
        <p:nvSpPr>
          <p:cNvPr id="9" name="Subtitle 8"/>
          <p:cNvSpPr>
            <a:spLocks noGrp="1"/>
          </p:cNvSpPr>
          <p:nvPr>
            <p:ph type="subTitle" idx="4294967295"/>
          </p:nvPr>
        </p:nvSpPr>
        <p:spPr>
          <a:xfrm>
            <a:off x="369525" y="1160129"/>
            <a:ext cx="5519211" cy="3325271"/>
          </a:xfrm>
        </p:spPr>
        <p:txBody>
          <a:bodyPr>
            <a:noAutofit/>
          </a:bodyPr>
          <a:lstStyle/>
          <a:p>
            <a:pPr marL="342900" indent="-342900">
              <a:buFont typeface="Arial" panose="020B0604020202020204" pitchFamily="34" charset="0"/>
              <a:buChar char="•"/>
            </a:pPr>
            <a:r>
              <a:rPr lang="en-US" dirty="0" smtClean="0"/>
              <a:t>A budget is a prediction of future financial performance – expenses, revenues and cash flows.</a:t>
            </a:r>
          </a:p>
          <a:p>
            <a:pPr marL="342900" indent="-342900">
              <a:buFont typeface="Arial" panose="020B0604020202020204" pitchFamily="34" charset="0"/>
              <a:buChar char="•"/>
            </a:pPr>
            <a:r>
              <a:rPr lang="en-US" dirty="0" smtClean="0"/>
              <a:t>Used to </a:t>
            </a:r>
            <a:r>
              <a:rPr lang="en-US" dirty="0"/>
              <a:t>make current and short-term decisions</a:t>
            </a:r>
            <a:r>
              <a:rPr lang="en-US" dirty="0" smtClean="0"/>
              <a:t>.</a:t>
            </a:r>
            <a:endParaRPr lang="en-US" dirty="0"/>
          </a:p>
          <a:p>
            <a:pPr marL="342900" indent="-342900">
              <a:buFont typeface="Arial" panose="020B0604020202020204" pitchFamily="34" charset="0"/>
              <a:buChar char="•"/>
            </a:pPr>
            <a:r>
              <a:rPr lang="en-US" dirty="0"/>
              <a:t>A budget needs to be approved (voted on) by the entire </a:t>
            </a:r>
            <a:r>
              <a:rPr lang="en-US" dirty="0" smtClean="0"/>
              <a:t>Chapter Board </a:t>
            </a:r>
            <a:r>
              <a:rPr lang="en-US" dirty="0"/>
              <a:t>of Directors and the standard is that it shouldn’t change during the fiscal year </a:t>
            </a:r>
            <a:r>
              <a:rPr lang="en-US" dirty="0" smtClean="0"/>
              <a:t>-- changes </a:t>
            </a:r>
            <a:r>
              <a:rPr lang="en-US" dirty="0"/>
              <a:t>are </a:t>
            </a:r>
            <a:r>
              <a:rPr lang="en-US" dirty="0" smtClean="0"/>
              <a:t>instead reflected </a:t>
            </a:r>
            <a:r>
              <a:rPr lang="en-US" dirty="0"/>
              <a:t>in a </a:t>
            </a:r>
            <a:r>
              <a:rPr lang="en-US" dirty="0" smtClean="0"/>
              <a:t>forecast.</a:t>
            </a:r>
          </a:p>
          <a:p>
            <a:pPr marL="342900" indent="-342900">
              <a:buFont typeface="Arial" panose="020B0604020202020204" pitchFamily="34" charset="0"/>
              <a:buChar char="•"/>
            </a:pPr>
            <a:r>
              <a:rPr lang="en-US" dirty="0" smtClean="0"/>
              <a:t>IABC HQ can provide a template for chapter to use that matches IABC HQ</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159" y="1160129"/>
            <a:ext cx="5791042" cy="4702813"/>
          </a:xfrm>
          <a:prstGeom prst="rect">
            <a:avLst/>
          </a:prstGeom>
        </p:spPr>
      </p:pic>
    </p:spTree>
    <p:extLst>
      <p:ext uri="{BB962C8B-B14F-4D97-AF65-F5344CB8AC3E}">
        <p14:creationId xmlns:p14="http://schemas.microsoft.com/office/powerpoint/2010/main" val="4226586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204395" y="247426"/>
            <a:ext cx="9144000" cy="535623"/>
          </a:xfrm>
        </p:spPr>
        <p:txBody>
          <a:bodyPr/>
          <a:lstStyle/>
          <a:p>
            <a:r>
              <a:rPr lang="en-US" dirty="0" smtClean="0"/>
              <a:t>Forecast</a:t>
            </a:r>
            <a:endParaRPr lang="en-US" dirty="0"/>
          </a:p>
        </p:txBody>
      </p:sp>
      <p:sp>
        <p:nvSpPr>
          <p:cNvPr id="9" name="Subtitle 8"/>
          <p:cNvSpPr>
            <a:spLocks noGrp="1"/>
          </p:cNvSpPr>
          <p:nvPr>
            <p:ph type="subTitle" idx="4294967295"/>
          </p:nvPr>
        </p:nvSpPr>
        <p:spPr>
          <a:xfrm>
            <a:off x="516366" y="1343548"/>
            <a:ext cx="9770633" cy="3959972"/>
          </a:xfrm>
        </p:spPr>
        <p:txBody>
          <a:bodyPr>
            <a:noAutofit/>
          </a:bodyPr>
          <a:lstStyle/>
          <a:p>
            <a:pPr marL="342900" indent="-342900"/>
            <a:r>
              <a:rPr lang="en-US" dirty="0"/>
              <a:t>IABC HQ </a:t>
            </a:r>
            <a:r>
              <a:rPr lang="en-US" dirty="0" smtClean="0"/>
              <a:t>will </a:t>
            </a:r>
            <a:r>
              <a:rPr lang="en-US" dirty="0"/>
              <a:t>provide </a:t>
            </a:r>
            <a:r>
              <a:rPr lang="en-US" dirty="0" smtClean="0"/>
              <a:t>a 6+6 </a:t>
            </a:r>
            <a:r>
              <a:rPr lang="en-US" dirty="0"/>
              <a:t>template for chapter to use that matches IABC </a:t>
            </a:r>
            <a:r>
              <a:rPr lang="en-US" dirty="0" smtClean="0"/>
              <a:t>HQ</a:t>
            </a:r>
          </a:p>
          <a:p>
            <a:pPr marL="342900" indent="-342900">
              <a:buFont typeface="Arial" panose="020B0604020202020204" pitchFamily="34" charset="0"/>
              <a:buChar char="•"/>
            </a:pPr>
            <a:r>
              <a:rPr lang="en-US" dirty="0" smtClean="0"/>
              <a:t>A </a:t>
            </a:r>
            <a:r>
              <a:rPr lang="en-US" dirty="0"/>
              <a:t>forecast is a prediction of future financial performance – revenues, expenses and cash flows.  </a:t>
            </a:r>
            <a:endParaRPr lang="en-US" dirty="0" smtClean="0"/>
          </a:p>
          <a:p>
            <a:pPr marL="342900" indent="-342900">
              <a:buFont typeface="Arial" panose="020B0604020202020204" pitchFamily="34" charset="0"/>
              <a:buChar char="•"/>
            </a:pPr>
            <a:r>
              <a:rPr lang="en-US" dirty="0" smtClean="0"/>
              <a:t>This </a:t>
            </a:r>
            <a:r>
              <a:rPr lang="en-US" dirty="0"/>
              <a:t>is the mechanism to track subsequent operational changes to the budget</a:t>
            </a:r>
            <a:r>
              <a:rPr lang="en-US" dirty="0" smtClean="0"/>
              <a:t>.</a:t>
            </a:r>
            <a:endParaRPr lang="en-US" dirty="0"/>
          </a:p>
          <a:p>
            <a:pPr marL="342900" indent="-342900">
              <a:buFont typeface="Arial" panose="020B0604020202020204" pitchFamily="34" charset="0"/>
              <a:buChar char="•"/>
            </a:pPr>
            <a:r>
              <a:rPr lang="en-US" dirty="0" smtClean="0"/>
              <a:t>Used to </a:t>
            </a:r>
            <a:r>
              <a:rPr lang="en-US" dirty="0"/>
              <a:t>make current and short-term decisions</a:t>
            </a:r>
            <a:r>
              <a:rPr lang="en-US" dirty="0" smtClean="0"/>
              <a:t>.</a:t>
            </a:r>
            <a:endParaRPr lang="en-US" dirty="0"/>
          </a:p>
          <a:p>
            <a:pPr marL="342900" indent="-342900">
              <a:buFont typeface="Arial" panose="020B0604020202020204" pitchFamily="34" charset="0"/>
              <a:buChar char="•"/>
            </a:pPr>
            <a:r>
              <a:rPr lang="en-US" dirty="0"/>
              <a:t>B</a:t>
            </a:r>
            <a:r>
              <a:rPr lang="en-US" dirty="0" smtClean="0"/>
              <a:t>est </a:t>
            </a:r>
            <a:r>
              <a:rPr lang="en-US" dirty="0"/>
              <a:t>practice is quarterly </a:t>
            </a:r>
            <a:r>
              <a:rPr lang="en-US" dirty="0" smtClean="0"/>
              <a:t>forecasting, or as needed.</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091358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204395" y="247426"/>
            <a:ext cx="9144000" cy="535623"/>
          </a:xfrm>
        </p:spPr>
        <p:txBody>
          <a:bodyPr/>
          <a:lstStyle/>
          <a:p>
            <a:r>
              <a:rPr lang="en-US" dirty="0" smtClean="0"/>
              <a:t>Forecast Example</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9424" y="1307592"/>
            <a:ext cx="8140116" cy="4073469"/>
          </a:xfrm>
          <a:prstGeom prst="rect">
            <a:avLst/>
          </a:prstGeom>
        </p:spPr>
      </p:pic>
    </p:spTree>
    <p:extLst>
      <p:ext uri="{BB962C8B-B14F-4D97-AF65-F5344CB8AC3E}">
        <p14:creationId xmlns:p14="http://schemas.microsoft.com/office/powerpoint/2010/main" val="2766572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731520" y="484094"/>
            <a:ext cx="9144000" cy="810317"/>
          </a:xfrm>
        </p:spPr>
        <p:txBody>
          <a:bodyPr/>
          <a:lstStyle/>
          <a:p>
            <a:r>
              <a:rPr lang="en-US" dirty="0" smtClean="0"/>
              <a:t>IABC Region Budget Timeline</a:t>
            </a:r>
            <a:endParaRPr lang="en-US" dirty="0"/>
          </a:p>
        </p:txBody>
      </p:sp>
      <p:sp>
        <p:nvSpPr>
          <p:cNvPr id="9" name="Subtitle 8"/>
          <p:cNvSpPr>
            <a:spLocks noGrp="1"/>
          </p:cNvSpPr>
          <p:nvPr>
            <p:ph type="subTitle" idx="4294967295"/>
          </p:nvPr>
        </p:nvSpPr>
        <p:spPr>
          <a:xfrm>
            <a:off x="613186" y="1732317"/>
            <a:ext cx="9144000" cy="1709738"/>
          </a:xfrm>
        </p:spPr>
        <p:txBody>
          <a:bodyPr>
            <a:noAutofit/>
          </a:bodyPr>
          <a:lstStyle/>
          <a:p>
            <a:pPr marL="342900" indent="-342900">
              <a:buFont typeface="Arial" panose="020B0604020202020204" pitchFamily="34" charset="0"/>
              <a:buChar char="•"/>
            </a:pPr>
            <a:r>
              <a:rPr lang="en-US" dirty="0" smtClean="0"/>
              <a:t>Late Summer: </a:t>
            </a:r>
          </a:p>
          <a:p>
            <a:pPr marL="800100" lvl="1" indent="-342900" algn="l">
              <a:buFont typeface="Arial" panose="020B0604020202020204" pitchFamily="34" charset="0"/>
              <a:buChar char="•"/>
            </a:pPr>
            <a:r>
              <a:rPr lang="en-US" sz="1800" dirty="0"/>
              <a:t>S</a:t>
            </a:r>
            <a:r>
              <a:rPr lang="en-US" sz="1800" dirty="0" smtClean="0"/>
              <a:t>et strategy and priorities</a:t>
            </a:r>
            <a:endParaRPr lang="en-US" sz="1800" dirty="0"/>
          </a:p>
          <a:p>
            <a:pPr marL="342900" indent="-342900">
              <a:buFont typeface="Arial" panose="020B0604020202020204" pitchFamily="34" charset="0"/>
              <a:buChar char="•"/>
            </a:pPr>
            <a:r>
              <a:rPr lang="en-US" dirty="0" smtClean="0"/>
              <a:t>October/November: </a:t>
            </a:r>
          </a:p>
          <a:p>
            <a:pPr marL="800100" lvl="1" indent="-342900" algn="l">
              <a:buFont typeface="Arial" panose="020B0604020202020204" pitchFamily="34" charset="0"/>
              <a:buChar char="•"/>
            </a:pPr>
            <a:r>
              <a:rPr lang="en-US" sz="1800" dirty="0" smtClean="0"/>
              <a:t>Template is created by HQ and sent to Region Treasurer for input</a:t>
            </a:r>
          </a:p>
          <a:p>
            <a:pPr marL="800100" lvl="1" indent="-342900" algn="l">
              <a:buFont typeface="Arial" panose="020B0604020202020204" pitchFamily="34" charset="0"/>
              <a:buChar char="•"/>
            </a:pPr>
            <a:r>
              <a:rPr lang="en-US" sz="1800" dirty="0" smtClean="0"/>
              <a:t>Region Treasurer works with Regional Board to complete budget template</a:t>
            </a:r>
          </a:p>
          <a:p>
            <a:pPr marL="800100" lvl="1" indent="-342900" algn="l">
              <a:buFont typeface="Arial" panose="020B0604020202020204" pitchFamily="34" charset="0"/>
              <a:buChar char="•"/>
            </a:pPr>
            <a:r>
              <a:rPr lang="en-US" sz="1800" dirty="0" smtClean="0"/>
              <a:t>Reviewed and Approved by Regional Board at Fall Board Meeting</a:t>
            </a:r>
            <a:endParaRPr lang="en-US" sz="1800" dirty="0"/>
          </a:p>
          <a:p>
            <a:pPr marL="342900" indent="-342900">
              <a:buFont typeface="Arial" panose="020B0604020202020204" pitchFamily="34" charset="0"/>
              <a:buChar char="•"/>
            </a:pPr>
            <a:r>
              <a:rPr lang="en-US" dirty="0" smtClean="0"/>
              <a:t>December: </a:t>
            </a:r>
          </a:p>
          <a:p>
            <a:pPr marL="800100" lvl="1" indent="-342900" algn="l">
              <a:buFont typeface="Arial" panose="020B0604020202020204" pitchFamily="34" charset="0"/>
              <a:buChar char="•"/>
            </a:pPr>
            <a:r>
              <a:rPr lang="en-US" sz="1800" dirty="0" smtClean="0"/>
              <a:t>Review and approval by IABC HQ Finance Committee, IABC HQ Executive Committee and International Executive Board</a:t>
            </a:r>
            <a:endParaRPr lang="en-US" sz="1800" dirty="0"/>
          </a:p>
        </p:txBody>
      </p:sp>
    </p:spTree>
    <p:extLst>
      <p:ext uri="{BB962C8B-B14F-4D97-AF65-F5344CB8AC3E}">
        <p14:creationId xmlns:p14="http://schemas.microsoft.com/office/powerpoint/2010/main" val="13831494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344245" y="297537"/>
            <a:ext cx="9144000" cy="584592"/>
          </a:xfrm>
        </p:spPr>
        <p:txBody>
          <a:bodyPr/>
          <a:lstStyle/>
          <a:p>
            <a:r>
              <a:rPr lang="en-US" dirty="0" smtClean="0"/>
              <a:t>IABC Region Forecast Timeline</a:t>
            </a:r>
            <a:endParaRPr lang="en-US" dirty="0"/>
          </a:p>
        </p:txBody>
      </p:sp>
      <p:sp>
        <p:nvSpPr>
          <p:cNvPr id="9" name="Subtitle 8"/>
          <p:cNvSpPr>
            <a:spLocks noGrp="1"/>
          </p:cNvSpPr>
          <p:nvPr>
            <p:ph type="subTitle" idx="4294967295"/>
          </p:nvPr>
        </p:nvSpPr>
        <p:spPr>
          <a:xfrm>
            <a:off x="344245" y="1819274"/>
            <a:ext cx="10929769" cy="3548791"/>
          </a:xfrm>
        </p:spPr>
        <p:txBody>
          <a:bodyPr>
            <a:noAutofit/>
          </a:bodyPr>
          <a:lstStyle/>
          <a:p>
            <a:pPr marL="342900" indent="-342900">
              <a:buFont typeface="Arial" panose="020B0604020202020204" pitchFamily="34" charset="0"/>
              <a:buChar char="•"/>
            </a:pPr>
            <a:r>
              <a:rPr lang="en-US" dirty="0" smtClean="0"/>
              <a:t>IABC </a:t>
            </a:r>
            <a:r>
              <a:rPr lang="en-US" dirty="0"/>
              <a:t>Regions </a:t>
            </a:r>
            <a:r>
              <a:rPr lang="en-US" dirty="0" smtClean="0"/>
              <a:t>and Chapters typically forecast </a:t>
            </a:r>
            <a:r>
              <a:rPr lang="en-US" dirty="0"/>
              <a:t>once a </a:t>
            </a:r>
            <a:r>
              <a:rPr lang="en-US" dirty="0" smtClean="0"/>
              <a:t>year (Or as needed): </a:t>
            </a:r>
            <a:endParaRPr lang="en-US" dirty="0"/>
          </a:p>
          <a:p>
            <a:pPr marL="800100" lvl="1" indent="-342900" algn="l">
              <a:buFont typeface="Arial" panose="020B0604020202020204" pitchFamily="34" charset="0"/>
              <a:buChar char="•"/>
            </a:pPr>
            <a:r>
              <a:rPr lang="en-US" sz="1400" dirty="0"/>
              <a:t>6+6 (6 months of actual (June), 6 months of forecast)</a:t>
            </a:r>
          </a:p>
          <a:p>
            <a:pPr marL="342900" indent="-342900">
              <a:buFont typeface="Arial" panose="020B0604020202020204" pitchFamily="34" charset="0"/>
              <a:buChar char="•"/>
            </a:pPr>
            <a:r>
              <a:rPr lang="en-US" dirty="0" smtClean="0"/>
              <a:t>Templates provided by Director of Finance</a:t>
            </a:r>
          </a:p>
          <a:p>
            <a:pPr marL="342900" indent="-342900">
              <a:buFont typeface="Arial" panose="020B0604020202020204" pitchFamily="34" charset="0"/>
              <a:buChar char="•"/>
            </a:pPr>
            <a:r>
              <a:rPr lang="en-US" dirty="0" smtClean="0"/>
              <a:t>Populated by Region Treasurer and send of Regional Board review and approval</a:t>
            </a:r>
          </a:p>
          <a:p>
            <a:pPr marL="342900" indent="-342900">
              <a:buFont typeface="Arial" panose="020B0604020202020204" pitchFamily="34" charset="0"/>
              <a:buChar char="•"/>
            </a:pPr>
            <a:r>
              <a:rPr lang="en-US" dirty="0" smtClean="0"/>
              <a:t>Once approved by Regional Board, uploaded for next month’s financials</a:t>
            </a:r>
            <a:endParaRPr lang="en-US" dirty="0"/>
          </a:p>
        </p:txBody>
      </p:sp>
    </p:spTree>
    <p:extLst>
      <p:ext uri="{BB962C8B-B14F-4D97-AF65-F5344CB8AC3E}">
        <p14:creationId xmlns:p14="http://schemas.microsoft.com/office/powerpoint/2010/main" val="1458379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710004" y="2657138"/>
            <a:ext cx="10515600" cy="667759"/>
          </a:xfrm>
        </p:spPr>
        <p:txBody>
          <a:bodyPr/>
          <a:lstStyle/>
          <a:p>
            <a:r>
              <a:rPr lang="en-US" dirty="0" smtClean="0"/>
              <a:t>Monthly and Daily Financial Management</a:t>
            </a:r>
            <a:endParaRPr lang="en-US" dirty="0"/>
          </a:p>
        </p:txBody>
      </p:sp>
    </p:spTree>
    <p:extLst>
      <p:ext uri="{BB962C8B-B14F-4D97-AF65-F5344CB8AC3E}">
        <p14:creationId xmlns:p14="http://schemas.microsoft.com/office/powerpoint/2010/main" val="427909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161365" y="376518"/>
            <a:ext cx="9144000" cy="604894"/>
          </a:xfrm>
        </p:spPr>
        <p:txBody>
          <a:bodyPr>
            <a:normAutofit/>
          </a:bodyPr>
          <a:lstStyle/>
          <a:p>
            <a:r>
              <a:rPr lang="en-US" dirty="0" smtClean="0"/>
              <a:t>Operational Standards </a:t>
            </a:r>
            <a:r>
              <a:rPr lang="en-US" dirty="0" smtClean="0"/>
              <a:t>– Financials</a:t>
            </a:r>
            <a:endParaRPr lang="en-US" dirty="0"/>
          </a:p>
        </p:txBody>
      </p:sp>
      <p:sp>
        <p:nvSpPr>
          <p:cNvPr id="9" name="Subtitle 8"/>
          <p:cNvSpPr>
            <a:spLocks noGrp="1"/>
          </p:cNvSpPr>
          <p:nvPr>
            <p:ph type="subTitle" idx="4294967295"/>
          </p:nvPr>
        </p:nvSpPr>
        <p:spPr>
          <a:xfrm>
            <a:off x="505608" y="1478075"/>
            <a:ext cx="11209469" cy="3642565"/>
          </a:xfrm>
        </p:spPr>
        <p:txBody>
          <a:bodyPr>
            <a:noAutofit/>
          </a:bodyPr>
          <a:lstStyle/>
          <a:p>
            <a:pPr marL="342900" indent="-342900">
              <a:buFont typeface="Arial" panose="020B0604020202020204" pitchFamily="34" charset="0"/>
              <a:buChar char="•"/>
            </a:pPr>
            <a:r>
              <a:rPr lang="en-US" dirty="0" smtClean="0"/>
              <a:t>Reviews financial package monthly</a:t>
            </a:r>
          </a:p>
          <a:p>
            <a:pPr marL="800100" lvl="1" indent="-342900"/>
            <a:r>
              <a:rPr lang="en-US" dirty="0"/>
              <a:t>Any adjustments can be sent to the Director of Finance to be completed the following </a:t>
            </a:r>
            <a:r>
              <a:rPr lang="en-US" dirty="0" smtClean="0"/>
              <a:t>month</a:t>
            </a:r>
          </a:p>
          <a:p>
            <a:pPr marL="342900" indent="-342900"/>
            <a:r>
              <a:rPr lang="en-US" dirty="0"/>
              <a:t>Annual budget to be reviewed and approved</a:t>
            </a:r>
          </a:p>
          <a:p>
            <a:pPr marL="800100" lvl="1" indent="-342900"/>
            <a:r>
              <a:rPr lang="en-US" dirty="0"/>
              <a:t>No deficit budget; breakeven or profit</a:t>
            </a:r>
          </a:p>
          <a:p>
            <a:pPr marL="800100" lvl="1" indent="-342900"/>
            <a:r>
              <a:rPr lang="en-US" dirty="0"/>
              <a:t>Unbudgeted expense of $2,000 requires Region Chair or Treasurer approval</a:t>
            </a:r>
          </a:p>
          <a:p>
            <a:pPr marL="800100" lvl="1" indent="-342900"/>
            <a:r>
              <a:rPr lang="en-US" dirty="0"/>
              <a:t>At Local level, unbudgeted expenses of $500 requires Local Steer Committee approval</a:t>
            </a:r>
          </a:p>
          <a:p>
            <a:pPr marL="800100" lvl="1" indent="-342900"/>
            <a:r>
              <a:rPr lang="en-US" dirty="0"/>
              <a:t>Integrate Regional </a:t>
            </a:r>
            <a:r>
              <a:rPr lang="en-US" dirty="0" smtClean="0"/>
              <a:t>strategies</a:t>
            </a:r>
          </a:p>
          <a:p>
            <a:pPr marL="342900" indent="-342900">
              <a:buFont typeface="Arial" panose="020B0604020202020204" pitchFamily="34" charset="0"/>
              <a:buChar char="•"/>
            </a:pPr>
            <a:r>
              <a:rPr lang="en-US" dirty="0" smtClean="0"/>
              <a:t>All contracts should be reviewed and signed by IABC HQ</a:t>
            </a:r>
          </a:p>
          <a:p>
            <a:pPr marL="800100" lvl="1" indent="-342900"/>
            <a:r>
              <a:rPr lang="en-US" dirty="0" smtClean="0"/>
              <a:t>This benefits chapters and regions as IABC HQ has significantly greater purchasing power through Smithbucklin and can assist in getting the best possible prices and coverage in contracts.  </a:t>
            </a:r>
            <a:endParaRPr lang="en-US" dirty="0"/>
          </a:p>
          <a:p>
            <a:pPr marL="342900"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15317243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731520" y="2097741"/>
            <a:ext cx="10515600" cy="635486"/>
          </a:xfrm>
        </p:spPr>
        <p:txBody>
          <a:bodyPr/>
          <a:lstStyle/>
          <a:p>
            <a:r>
              <a:rPr lang="en-US" dirty="0" smtClean="0"/>
              <a:t>Monthly Financials </a:t>
            </a:r>
            <a:endParaRPr lang="en-US" dirty="0"/>
          </a:p>
        </p:txBody>
      </p:sp>
    </p:spTree>
    <p:extLst>
      <p:ext uri="{BB962C8B-B14F-4D97-AF65-F5344CB8AC3E}">
        <p14:creationId xmlns:p14="http://schemas.microsoft.com/office/powerpoint/2010/main" val="6492060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268942" y="365760"/>
            <a:ext cx="9144000" cy="578654"/>
          </a:xfrm>
        </p:spPr>
        <p:txBody>
          <a:bodyPr/>
          <a:lstStyle/>
          <a:p>
            <a:r>
              <a:rPr lang="en-US" dirty="0" smtClean="0"/>
              <a:t>Financial Statement Issuance</a:t>
            </a:r>
            <a:endParaRPr lang="en-US" dirty="0"/>
          </a:p>
        </p:txBody>
      </p:sp>
      <p:sp>
        <p:nvSpPr>
          <p:cNvPr id="9" name="Subtitle 8"/>
          <p:cNvSpPr>
            <a:spLocks noGrp="1"/>
          </p:cNvSpPr>
          <p:nvPr>
            <p:ph type="subTitle" idx="4294967295"/>
          </p:nvPr>
        </p:nvSpPr>
        <p:spPr>
          <a:xfrm>
            <a:off x="355001" y="1515669"/>
            <a:ext cx="11241742" cy="4540885"/>
          </a:xfrm>
        </p:spPr>
        <p:txBody>
          <a:bodyPr>
            <a:noAutofit/>
          </a:bodyPr>
          <a:lstStyle/>
          <a:p>
            <a:pPr marL="342900" indent="-342900">
              <a:buFont typeface="Arial" panose="020B0604020202020204" pitchFamily="34" charset="0"/>
              <a:buChar char="•"/>
            </a:pPr>
            <a:r>
              <a:rPr lang="en-US" dirty="0" smtClean="0">
                <a:solidFill>
                  <a:srgbClr val="FF0000"/>
                </a:solidFill>
              </a:rPr>
              <a:t>For Chapters and Regions that are going to a Centrally Managed Financial Structure:</a:t>
            </a:r>
          </a:p>
          <a:p>
            <a:pPr marL="342900" indent="-342900">
              <a:buFont typeface="Arial" panose="020B0604020202020204" pitchFamily="34" charset="0"/>
              <a:buChar char="•"/>
            </a:pPr>
            <a:r>
              <a:rPr lang="en-US" dirty="0" smtClean="0"/>
              <a:t>Standard </a:t>
            </a:r>
            <a:r>
              <a:rPr lang="en-US" dirty="0"/>
              <a:t>Financial Statement package consists of: </a:t>
            </a:r>
          </a:p>
          <a:p>
            <a:pPr marL="800100" lvl="1" indent="-342900" algn="l">
              <a:buFont typeface="Arial" panose="020B0604020202020204" pitchFamily="34" charset="0"/>
              <a:buChar char="•"/>
            </a:pPr>
            <a:r>
              <a:rPr lang="en-US" dirty="0" smtClean="0"/>
              <a:t>Statement </a:t>
            </a:r>
            <a:r>
              <a:rPr lang="en-US" dirty="0"/>
              <a:t>of </a:t>
            </a:r>
            <a:r>
              <a:rPr lang="en-US" dirty="0" smtClean="0"/>
              <a:t>Activities and </a:t>
            </a:r>
            <a:r>
              <a:rPr lang="en-US" dirty="0"/>
              <a:t>General </a:t>
            </a:r>
            <a:r>
              <a:rPr lang="en-US" dirty="0" smtClean="0"/>
              <a:t>Ledger</a:t>
            </a:r>
            <a:endParaRPr lang="en-US" dirty="0"/>
          </a:p>
          <a:p>
            <a:pPr marL="342900" indent="-342900">
              <a:buFont typeface="Arial" panose="020B0604020202020204" pitchFamily="34" charset="0"/>
              <a:buChar char="•"/>
            </a:pPr>
            <a:r>
              <a:rPr lang="en-US" dirty="0"/>
              <a:t>Financial statements are prepared by a Senior Accountant and reviewed </a:t>
            </a:r>
            <a:r>
              <a:rPr lang="en-US" dirty="0" smtClean="0"/>
              <a:t>by the IABC Director of Finance and operations team before </a:t>
            </a:r>
            <a:r>
              <a:rPr lang="en-US" dirty="0"/>
              <a:t>issuance </a:t>
            </a:r>
            <a:r>
              <a:rPr lang="en-US" dirty="0" smtClean="0"/>
              <a:t>to IABC volunteers</a:t>
            </a:r>
            <a:endParaRPr lang="en-US" dirty="0"/>
          </a:p>
          <a:p>
            <a:pPr marL="342900" indent="-342900">
              <a:buFont typeface="Arial" panose="020B0604020202020204" pitchFamily="34" charset="0"/>
              <a:buChar char="•"/>
            </a:pPr>
            <a:r>
              <a:rPr lang="en-US" dirty="0"/>
              <a:t>Financial statements are issued to </a:t>
            </a:r>
            <a:r>
              <a:rPr lang="en-US" dirty="0" smtClean="0"/>
              <a:t>each Treasurer and Chair by the 17</a:t>
            </a:r>
            <a:r>
              <a:rPr lang="en-US" baseline="30000" dirty="0" smtClean="0"/>
              <a:t>th</a:t>
            </a:r>
            <a:r>
              <a:rPr lang="en-US" dirty="0" smtClean="0"/>
              <a:t> business day of the following month</a:t>
            </a:r>
          </a:p>
          <a:p>
            <a:pPr marL="342900" indent="-342900">
              <a:buFont typeface="Arial" panose="020B0604020202020204" pitchFamily="34" charset="0"/>
              <a:buChar char="•"/>
            </a:pPr>
            <a:r>
              <a:rPr lang="en-US" dirty="0" smtClean="0"/>
              <a:t>Treasurer’s send each Local Treasurer their financial statement as needed</a:t>
            </a:r>
          </a:p>
          <a:p>
            <a:pPr marL="342900" indent="-342900">
              <a:buFont typeface="Arial" panose="020B0604020202020204" pitchFamily="34" charset="0"/>
              <a:buChar char="•"/>
            </a:pPr>
            <a:r>
              <a:rPr lang="en-US" dirty="0" smtClean="0"/>
              <a:t>IABC currently operates on a calendar year for its fiscal year; January 1</a:t>
            </a:r>
            <a:r>
              <a:rPr lang="en-US" baseline="30000" dirty="0" smtClean="0"/>
              <a:t>st</a:t>
            </a:r>
            <a:r>
              <a:rPr lang="en-US" dirty="0" smtClean="0"/>
              <a:t> – December 31</a:t>
            </a:r>
            <a:r>
              <a:rPr lang="en-US" baseline="30000" dirty="0" smtClean="0"/>
              <a:t>st</a:t>
            </a:r>
            <a:r>
              <a:rPr lang="en-US" dirty="0" smtClean="0"/>
              <a:t> *</a:t>
            </a:r>
            <a:endParaRPr lang="en-US" dirty="0"/>
          </a:p>
        </p:txBody>
      </p:sp>
      <p:sp>
        <p:nvSpPr>
          <p:cNvPr id="2" name="TextBox 1"/>
          <p:cNvSpPr txBox="1"/>
          <p:nvPr/>
        </p:nvSpPr>
        <p:spPr>
          <a:xfrm>
            <a:off x="192024" y="6528816"/>
            <a:ext cx="5773375" cy="369332"/>
          </a:xfrm>
          <a:prstGeom prst="rect">
            <a:avLst/>
          </a:prstGeom>
          <a:noFill/>
        </p:spPr>
        <p:txBody>
          <a:bodyPr wrap="none" rtlCol="0">
            <a:spAutoFit/>
          </a:bodyPr>
          <a:lstStyle/>
          <a:p>
            <a:r>
              <a:rPr lang="en-US" dirty="0" smtClean="0"/>
              <a:t>*IABC’s Fiscal Year will change from 1 July – 30 June in 2024</a:t>
            </a:r>
            <a:endParaRPr lang="en-US" dirty="0"/>
          </a:p>
        </p:txBody>
      </p:sp>
    </p:spTree>
    <p:extLst>
      <p:ext uri="{BB962C8B-B14F-4D97-AF65-F5344CB8AC3E}">
        <p14:creationId xmlns:p14="http://schemas.microsoft.com/office/powerpoint/2010/main" val="6482284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139849" y="527125"/>
            <a:ext cx="10972800" cy="621684"/>
          </a:xfrm>
        </p:spPr>
        <p:txBody>
          <a:bodyPr/>
          <a:lstStyle/>
          <a:p>
            <a:r>
              <a:rPr lang="en-US" dirty="0" smtClean="0"/>
              <a:t>Statement of Activities (Income Statement)</a:t>
            </a:r>
            <a:endParaRPr lang="en-US" dirty="0"/>
          </a:p>
        </p:txBody>
      </p:sp>
      <p:sp>
        <p:nvSpPr>
          <p:cNvPr id="9" name="Subtitle 8"/>
          <p:cNvSpPr>
            <a:spLocks noGrp="1"/>
          </p:cNvSpPr>
          <p:nvPr>
            <p:ph type="subTitle" idx="4294967295"/>
          </p:nvPr>
        </p:nvSpPr>
        <p:spPr>
          <a:xfrm>
            <a:off x="139849" y="1472640"/>
            <a:ext cx="11736593" cy="3110118"/>
          </a:xfrm>
        </p:spPr>
        <p:txBody>
          <a:bodyPr>
            <a:noAutofit/>
          </a:bodyPr>
          <a:lstStyle/>
          <a:p>
            <a:pPr marL="342900" indent="-342900">
              <a:buFont typeface="Arial" panose="020B0604020202020204" pitchFamily="34" charset="0"/>
              <a:buChar char="•"/>
            </a:pPr>
            <a:r>
              <a:rPr lang="en-US" sz="2000" dirty="0" smtClean="0"/>
              <a:t>Describes </a:t>
            </a:r>
            <a:r>
              <a:rPr lang="en-US" sz="2000" dirty="0"/>
              <a:t>the organization’s performance over a specified period of time (month, quarter, year, etc.)</a:t>
            </a:r>
          </a:p>
          <a:p>
            <a:pPr marL="342900" indent="-342900">
              <a:buFont typeface="Arial" panose="020B0604020202020204" pitchFamily="34" charset="0"/>
              <a:buChar char="•"/>
            </a:pPr>
            <a:r>
              <a:rPr lang="en-US" sz="2000" dirty="0"/>
              <a:t>R</a:t>
            </a:r>
            <a:r>
              <a:rPr lang="en-US" sz="2000" dirty="0" smtClean="0"/>
              <a:t>evenues </a:t>
            </a:r>
            <a:r>
              <a:rPr lang="en-US" sz="2000" dirty="0"/>
              <a:t>– </a:t>
            </a:r>
            <a:r>
              <a:rPr lang="en-US" sz="2000" dirty="0" smtClean="0"/>
              <a:t>Expenses </a:t>
            </a:r>
            <a:r>
              <a:rPr lang="en-US" sz="2000" dirty="0"/>
              <a:t>= </a:t>
            </a:r>
            <a:r>
              <a:rPr lang="en-US" sz="2000" dirty="0" smtClean="0"/>
              <a:t>Net Income </a:t>
            </a:r>
            <a:r>
              <a:rPr lang="en-US" sz="2000" dirty="0"/>
              <a:t>/ </a:t>
            </a:r>
            <a:r>
              <a:rPr lang="en-US" sz="2000" dirty="0" smtClean="0"/>
              <a:t>(Loss</a:t>
            </a:r>
            <a:r>
              <a:rPr lang="en-US" sz="2000" dirty="0"/>
              <a:t>)</a:t>
            </a:r>
          </a:p>
          <a:p>
            <a:pPr marL="342900" indent="-342900">
              <a:buFont typeface="Arial" panose="020B0604020202020204" pitchFamily="34" charset="0"/>
              <a:buChar char="•"/>
            </a:pPr>
            <a:r>
              <a:rPr lang="en-US" sz="2000" dirty="0"/>
              <a:t>Can be basic with summarized categories or with a great degree of detail (program’s revenues and expenses</a:t>
            </a:r>
            <a:r>
              <a:rPr lang="en-US" sz="2000" dirty="0" smtClean="0"/>
              <a:t>)</a:t>
            </a:r>
          </a:p>
          <a:p>
            <a:pPr marL="342900" indent="-342900">
              <a:buFont typeface="Arial" panose="020B0604020202020204" pitchFamily="34" charset="0"/>
              <a:buChar char="•"/>
            </a:pPr>
            <a:r>
              <a:rPr lang="en-US" sz="2000" dirty="0" smtClean="0"/>
              <a:t>When reviewing SOA, should be able to answer:</a:t>
            </a:r>
          </a:p>
          <a:p>
            <a:pPr marL="800100" lvl="1" indent="-342900" algn="l">
              <a:buFont typeface="Arial" panose="020B0604020202020204" pitchFamily="34" charset="0"/>
              <a:buChar char="•"/>
            </a:pPr>
            <a:r>
              <a:rPr lang="en-US" sz="1800" dirty="0" smtClean="0"/>
              <a:t>What was the total net income (loss) last year?</a:t>
            </a:r>
          </a:p>
          <a:p>
            <a:pPr marL="800100" lvl="1" indent="-342900" algn="l">
              <a:buFont typeface="Arial" panose="020B0604020202020204" pitchFamily="34" charset="0"/>
              <a:buChar char="•"/>
            </a:pPr>
            <a:r>
              <a:rPr lang="en-US" sz="1800" dirty="0" smtClean="0"/>
              <a:t>What is the annual budget and/or forecast for current year?</a:t>
            </a:r>
          </a:p>
          <a:p>
            <a:pPr marL="800100" lvl="1" indent="-342900" algn="l">
              <a:buFont typeface="Arial" panose="020B0604020202020204" pitchFamily="34" charset="0"/>
              <a:buChar char="•"/>
            </a:pPr>
            <a:r>
              <a:rPr lang="en-US" sz="1800" dirty="0" smtClean="0"/>
              <a:t>What percentage of the budget is represented by the year-to-date amounts?</a:t>
            </a:r>
          </a:p>
        </p:txBody>
      </p:sp>
    </p:spTree>
    <p:extLst>
      <p:ext uri="{BB962C8B-B14F-4D97-AF65-F5344CB8AC3E}">
        <p14:creationId xmlns:p14="http://schemas.microsoft.com/office/powerpoint/2010/main" val="529624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613186" y="0"/>
            <a:ext cx="10515600" cy="1246188"/>
          </a:xfrm>
        </p:spPr>
        <p:txBody>
          <a:bodyPr/>
          <a:lstStyle/>
          <a:p>
            <a:r>
              <a:rPr lang="en-US" dirty="0" smtClean="0"/>
              <a:t>Agenda</a:t>
            </a:r>
            <a:endParaRPr lang="en-US" dirty="0"/>
          </a:p>
        </p:txBody>
      </p:sp>
      <p:sp>
        <p:nvSpPr>
          <p:cNvPr id="8" name="Content Placeholder 7"/>
          <p:cNvSpPr>
            <a:spLocks noGrp="1"/>
          </p:cNvSpPr>
          <p:nvPr>
            <p:ph sz="half" idx="4294967295"/>
          </p:nvPr>
        </p:nvSpPr>
        <p:spPr>
          <a:xfrm>
            <a:off x="613186" y="1825625"/>
            <a:ext cx="5181600" cy="3906838"/>
          </a:xfrm>
        </p:spPr>
        <p:txBody>
          <a:bodyPr>
            <a:normAutofit/>
          </a:bodyPr>
          <a:lstStyle/>
          <a:p>
            <a:pPr marL="342900" indent="-342900"/>
            <a:r>
              <a:rPr lang="en-US" dirty="0" smtClean="0"/>
              <a:t>Update on New Financial Model</a:t>
            </a:r>
          </a:p>
          <a:p>
            <a:pPr marL="800100" lvl="1" indent="-342900"/>
            <a:r>
              <a:rPr lang="en-US" dirty="0" smtClean="0"/>
              <a:t>Background</a:t>
            </a:r>
          </a:p>
          <a:p>
            <a:pPr marL="800100" lvl="1" indent="-342900"/>
            <a:r>
              <a:rPr lang="en-US" dirty="0" smtClean="0"/>
              <a:t>Opportunities</a:t>
            </a:r>
          </a:p>
          <a:p>
            <a:pPr marL="800100" lvl="1" indent="-342900"/>
            <a:r>
              <a:rPr lang="en-US" dirty="0" smtClean="0"/>
              <a:t>Timeline</a:t>
            </a:r>
          </a:p>
          <a:p>
            <a:pPr marL="800100" lvl="1" indent="-342900"/>
            <a:r>
              <a:rPr lang="en-US" dirty="0" smtClean="0"/>
              <a:t>Questions</a:t>
            </a:r>
          </a:p>
        </p:txBody>
      </p:sp>
      <p:sp>
        <p:nvSpPr>
          <p:cNvPr id="5" name="Content Placeholder 7"/>
          <p:cNvSpPr txBox="1">
            <a:spLocks/>
          </p:cNvSpPr>
          <p:nvPr/>
        </p:nvSpPr>
        <p:spPr>
          <a:xfrm>
            <a:off x="6114826" y="1825625"/>
            <a:ext cx="5181600" cy="39068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r>
              <a:rPr lang="en-US" dirty="0" smtClean="0"/>
              <a:t>How the New Financial Model</a:t>
            </a:r>
          </a:p>
          <a:p>
            <a:pPr marL="800100" lvl="1" indent="-342900"/>
            <a:r>
              <a:rPr lang="en-US" dirty="0" smtClean="0"/>
              <a:t>Annual Financials</a:t>
            </a:r>
          </a:p>
          <a:p>
            <a:pPr marL="1257300" lvl="2" indent="-342900"/>
            <a:r>
              <a:rPr lang="en-US" dirty="0" smtClean="0"/>
              <a:t>Budget &amp; Forecasting </a:t>
            </a:r>
          </a:p>
          <a:p>
            <a:pPr marL="800100" lvl="1" indent="-342900"/>
            <a:r>
              <a:rPr lang="en-US" dirty="0" smtClean="0"/>
              <a:t>Financials Polies and Procedures</a:t>
            </a:r>
          </a:p>
          <a:p>
            <a:pPr marL="1257300" lvl="2" indent="-342900"/>
            <a:r>
              <a:rPr lang="en-US" dirty="0" smtClean="0"/>
              <a:t>Monthly Financials</a:t>
            </a:r>
          </a:p>
          <a:p>
            <a:pPr marL="1257300" lvl="2" indent="-342900"/>
            <a:r>
              <a:rPr lang="en-US" dirty="0" smtClean="0"/>
              <a:t>Daily Financial Management</a:t>
            </a:r>
          </a:p>
          <a:p>
            <a:pPr marL="1714500" lvl="3" indent="-342900"/>
            <a:r>
              <a:rPr lang="en-US" dirty="0" smtClean="0"/>
              <a:t>Revenues</a:t>
            </a:r>
          </a:p>
          <a:p>
            <a:pPr marL="1714500" lvl="3" indent="-342900"/>
            <a:r>
              <a:rPr lang="en-US" dirty="0" smtClean="0"/>
              <a:t>Expenses</a:t>
            </a:r>
          </a:p>
          <a:p>
            <a:pPr marL="1257300" lvl="2" indent="-342900"/>
            <a:r>
              <a:rPr lang="en-US" dirty="0" smtClean="0"/>
              <a:t>1099 Requirements</a:t>
            </a:r>
          </a:p>
        </p:txBody>
      </p:sp>
    </p:spTree>
    <p:extLst>
      <p:ext uri="{BB962C8B-B14F-4D97-AF65-F5344CB8AC3E}">
        <p14:creationId xmlns:p14="http://schemas.microsoft.com/office/powerpoint/2010/main" val="27051231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731520" y="2097741"/>
            <a:ext cx="10515600" cy="635486"/>
          </a:xfrm>
        </p:spPr>
        <p:txBody>
          <a:bodyPr/>
          <a:lstStyle/>
          <a:p>
            <a:r>
              <a:rPr lang="en-US" dirty="0" smtClean="0"/>
              <a:t>Daily Financials </a:t>
            </a:r>
            <a:endParaRPr lang="en-US" dirty="0"/>
          </a:p>
        </p:txBody>
      </p:sp>
    </p:spTree>
    <p:extLst>
      <p:ext uri="{BB962C8B-B14F-4D97-AF65-F5344CB8AC3E}">
        <p14:creationId xmlns:p14="http://schemas.microsoft.com/office/powerpoint/2010/main" val="27357515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322730" y="225909"/>
            <a:ext cx="9144000" cy="588141"/>
          </a:xfrm>
        </p:spPr>
        <p:txBody>
          <a:bodyPr/>
          <a:lstStyle/>
          <a:p>
            <a:r>
              <a:rPr lang="en-US" dirty="0" smtClean="0"/>
              <a:t>Cash Receipts - Lockboxes</a:t>
            </a:r>
            <a:endParaRPr lang="en-US" dirty="0"/>
          </a:p>
        </p:txBody>
      </p:sp>
      <p:sp>
        <p:nvSpPr>
          <p:cNvPr id="9" name="Subtitle 8"/>
          <p:cNvSpPr>
            <a:spLocks noGrp="1"/>
          </p:cNvSpPr>
          <p:nvPr>
            <p:ph type="subTitle" idx="4294967295"/>
          </p:nvPr>
        </p:nvSpPr>
        <p:spPr>
          <a:xfrm>
            <a:off x="430306" y="1592132"/>
            <a:ext cx="10262796" cy="3334871"/>
          </a:xfrm>
        </p:spPr>
        <p:txBody>
          <a:bodyPr>
            <a:noAutofit/>
          </a:bodyPr>
          <a:lstStyle/>
          <a:p>
            <a:pPr marL="342900" indent="-342900">
              <a:buFont typeface="Arial" panose="020B0604020202020204" pitchFamily="34" charset="0"/>
              <a:buChar char="•"/>
            </a:pPr>
            <a:r>
              <a:rPr lang="en-US" sz="2000" dirty="0" smtClean="0"/>
              <a:t>Regions </a:t>
            </a:r>
            <a:r>
              <a:rPr lang="en-US" sz="2000" dirty="0"/>
              <a:t>Lockbox </a:t>
            </a:r>
            <a:r>
              <a:rPr lang="en-US" sz="2000" dirty="0" smtClean="0"/>
              <a:t>will be set </a:t>
            </a:r>
            <a:r>
              <a:rPr lang="en-US" sz="2000" dirty="0"/>
              <a:t>up at </a:t>
            </a:r>
            <a:r>
              <a:rPr lang="en-US" sz="2000" dirty="0" smtClean="0"/>
              <a:t>CIBC Bank.</a:t>
            </a:r>
            <a:endParaRPr lang="en-US" sz="2000" dirty="0"/>
          </a:p>
          <a:p>
            <a:pPr marL="342900" indent="-342900">
              <a:buFont typeface="Arial" panose="020B0604020202020204" pitchFamily="34" charset="0"/>
              <a:buChar char="•"/>
            </a:pPr>
            <a:r>
              <a:rPr lang="en-US" sz="2000" dirty="0" smtClean="0"/>
              <a:t>Checks send directly to the bank allows for most efficient check deposit because money is received directly by bank.</a:t>
            </a:r>
          </a:p>
          <a:p>
            <a:pPr marL="342900" indent="-342900">
              <a:buFont typeface="Arial" panose="020B0604020202020204" pitchFamily="34" charset="0"/>
              <a:buChar char="•"/>
            </a:pPr>
            <a:r>
              <a:rPr lang="en-US" sz="2000" dirty="0" smtClean="0"/>
              <a:t>Copies </a:t>
            </a:r>
            <a:r>
              <a:rPr lang="en-US" sz="2000" dirty="0"/>
              <a:t>of deposited checks received daily from bank through online </a:t>
            </a:r>
            <a:r>
              <a:rPr lang="en-US" sz="2000" dirty="0" smtClean="0"/>
              <a:t>system.</a:t>
            </a:r>
            <a:endParaRPr lang="en-US" sz="2000" dirty="0"/>
          </a:p>
          <a:p>
            <a:pPr marL="342900" indent="-342900">
              <a:buFont typeface="Arial" panose="020B0604020202020204" pitchFamily="34" charset="0"/>
              <a:buChar char="•"/>
            </a:pPr>
            <a:r>
              <a:rPr lang="en-US" sz="2000" dirty="0" smtClean="0"/>
              <a:t>Canadian Regions (if applicable) go to CIBC Bank and deposit checks directly at the bank as there is no Lockbox option.</a:t>
            </a:r>
            <a:endParaRPr lang="en-US" sz="2000" dirty="0"/>
          </a:p>
        </p:txBody>
      </p:sp>
    </p:spTree>
    <p:extLst>
      <p:ext uri="{BB962C8B-B14F-4D97-AF65-F5344CB8AC3E}">
        <p14:creationId xmlns:p14="http://schemas.microsoft.com/office/powerpoint/2010/main" val="4294259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355002" y="301214"/>
            <a:ext cx="9144000" cy="610927"/>
          </a:xfrm>
        </p:spPr>
        <p:txBody>
          <a:bodyPr/>
          <a:lstStyle/>
          <a:p>
            <a:r>
              <a:rPr lang="en-US" dirty="0" smtClean="0"/>
              <a:t>Cash Receipts – Credit Cards</a:t>
            </a:r>
            <a:endParaRPr lang="en-US" dirty="0"/>
          </a:p>
        </p:txBody>
      </p:sp>
      <p:sp>
        <p:nvSpPr>
          <p:cNvPr id="9" name="Subtitle 8"/>
          <p:cNvSpPr>
            <a:spLocks noGrp="1"/>
          </p:cNvSpPr>
          <p:nvPr>
            <p:ph type="subTitle" idx="4294967295"/>
          </p:nvPr>
        </p:nvSpPr>
        <p:spPr>
          <a:xfrm>
            <a:off x="462579" y="1569459"/>
            <a:ext cx="9144000" cy="1708150"/>
          </a:xfrm>
        </p:spPr>
        <p:txBody>
          <a:bodyPr>
            <a:noAutofit/>
          </a:bodyPr>
          <a:lstStyle/>
          <a:p>
            <a:pPr marL="342900" indent="-342900">
              <a:buFont typeface="Arial" panose="020B0604020202020204" pitchFamily="34" charset="0"/>
              <a:buChar char="•"/>
            </a:pPr>
            <a:r>
              <a:rPr lang="en-US" dirty="0"/>
              <a:t>Credit card payments are processed online through </a:t>
            </a:r>
            <a:r>
              <a:rPr lang="en-US" dirty="0" smtClean="0"/>
              <a:t>IABC’s Association Management System (AMS): </a:t>
            </a:r>
            <a:r>
              <a:rPr lang="en-US" dirty="0" err="1" smtClean="0"/>
              <a:t>Impexium</a:t>
            </a:r>
            <a:r>
              <a:rPr lang="en-US" dirty="0" smtClean="0"/>
              <a:t>.</a:t>
            </a:r>
          </a:p>
          <a:p>
            <a:pPr marL="342900" indent="-342900">
              <a:buFont typeface="Arial" panose="020B0604020202020204" pitchFamily="34" charset="0"/>
              <a:buChar char="•"/>
            </a:pPr>
            <a:r>
              <a:rPr lang="en-US" dirty="0" smtClean="0"/>
              <a:t>Automatically settles into CIBC checking accounting the next business day.</a:t>
            </a:r>
            <a:endParaRPr lang="en-US" dirty="0"/>
          </a:p>
          <a:p>
            <a:pPr marL="342900" indent="-342900">
              <a:buFont typeface="Arial" panose="020B0604020202020204" pitchFamily="34" charset="0"/>
              <a:buChar char="•"/>
            </a:pPr>
            <a:r>
              <a:rPr lang="en-US" dirty="0" smtClean="0"/>
              <a:t>Credit Card refunds are processed with proof of original payment.</a:t>
            </a:r>
          </a:p>
        </p:txBody>
      </p:sp>
    </p:spTree>
    <p:extLst>
      <p:ext uri="{BB962C8B-B14F-4D97-AF65-F5344CB8AC3E}">
        <p14:creationId xmlns:p14="http://schemas.microsoft.com/office/powerpoint/2010/main" val="28483313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290456" y="193638"/>
            <a:ext cx="9144000" cy="651156"/>
          </a:xfrm>
        </p:spPr>
        <p:txBody>
          <a:bodyPr/>
          <a:lstStyle/>
          <a:p>
            <a:r>
              <a:rPr lang="en-US" dirty="0"/>
              <a:t>Cash Disbursements – </a:t>
            </a:r>
            <a:r>
              <a:rPr lang="en-US" dirty="0" smtClean="0"/>
              <a:t>US</a:t>
            </a:r>
            <a:endParaRPr lang="en-US" dirty="0"/>
          </a:p>
        </p:txBody>
      </p:sp>
      <p:sp>
        <p:nvSpPr>
          <p:cNvPr id="9" name="Subtitle 8"/>
          <p:cNvSpPr>
            <a:spLocks noGrp="1"/>
          </p:cNvSpPr>
          <p:nvPr>
            <p:ph type="subTitle" idx="4294967295"/>
          </p:nvPr>
        </p:nvSpPr>
        <p:spPr>
          <a:xfrm>
            <a:off x="537883" y="1228688"/>
            <a:ext cx="9144000" cy="1708150"/>
          </a:xfrm>
        </p:spPr>
        <p:txBody>
          <a:bodyPr>
            <a:noAutofit/>
          </a:bodyPr>
          <a:lstStyle/>
          <a:p>
            <a:pPr marL="342900" indent="-342900">
              <a:buFont typeface="Arial" panose="020B0604020202020204" pitchFamily="34" charset="0"/>
              <a:buChar char="•"/>
            </a:pPr>
            <a:r>
              <a:rPr lang="en-US" dirty="0" smtClean="0"/>
              <a:t>Invoice/expense reimbursements are entered into the Finance Portal (Concur).</a:t>
            </a:r>
          </a:p>
          <a:p>
            <a:pPr marL="342900" indent="-342900">
              <a:buFont typeface="Arial" panose="020B0604020202020204" pitchFamily="34" charset="0"/>
              <a:buChar char="•"/>
            </a:pPr>
            <a:r>
              <a:rPr lang="en-US" dirty="0" smtClean="0"/>
              <a:t>The </a:t>
            </a:r>
            <a:r>
              <a:rPr lang="en-US" dirty="0"/>
              <a:t>invoice and any related back-up should be uploaded</a:t>
            </a:r>
          </a:p>
          <a:p>
            <a:pPr marL="800100" lvl="1" indent="-342900" algn="l">
              <a:buFont typeface="Arial" panose="020B0604020202020204" pitchFamily="34" charset="0"/>
              <a:buChar char="•"/>
            </a:pPr>
            <a:r>
              <a:rPr lang="en-US" sz="1800" dirty="0" smtClean="0"/>
              <a:t>Expense GL coding is required</a:t>
            </a:r>
          </a:p>
          <a:p>
            <a:pPr marL="800100" lvl="1" indent="-342900" algn="l">
              <a:buFont typeface="Arial" panose="020B0604020202020204" pitchFamily="34" charset="0"/>
              <a:buChar char="•"/>
            </a:pPr>
            <a:r>
              <a:rPr lang="en-US" sz="1800" dirty="0" smtClean="0"/>
              <a:t>Region Treasurer approval is required in portal</a:t>
            </a:r>
          </a:p>
          <a:p>
            <a:pPr marL="342900" indent="-342900">
              <a:buFont typeface="Arial" panose="020B0604020202020204" pitchFamily="34" charset="0"/>
              <a:buChar char="•"/>
            </a:pPr>
            <a:r>
              <a:rPr lang="en-US" dirty="0"/>
              <a:t>Invoices/expense reimbursements entered by end of day Monday will be paid by Friday </a:t>
            </a:r>
            <a:r>
              <a:rPr lang="en-US" dirty="0" smtClean="0"/>
              <a:t>the following </a:t>
            </a:r>
            <a:r>
              <a:rPr lang="en-US" dirty="0"/>
              <a:t>week.</a:t>
            </a:r>
          </a:p>
          <a:p>
            <a:pPr marL="800100" lvl="1" indent="-342900" algn="l">
              <a:buFont typeface="Arial" panose="020B0604020202020204" pitchFamily="34" charset="0"/>
              <a:buChar char="•"/>
            </a:pPr>
            <a:r>
              <a:rPr lang="en-US" sz="1800" dirty="0"/>
              <a:t>Processed internally on Tuesdays</a:t>
            </a:r>
          </a:p>
          <a:p>
            <a:pPr marL="800100" lvl="1" indent="-342900" algn="l">
              <a:buFont typeface="Arial" panose="020B0604020202020204" pitchFamily="34" charset="0"/>
              <a:buChar char="•"/>
            </a:pPr>
            <a:r>
              <a:rPr lang="en-US" sz="1800" dirty="0"/>
              <a:t>Checks are signed and mailed on Friday/Monday</a:t>
            </a:r>
          </a:p>
          <a:p>
            <a:pPr marL="800100" lvl="1" indent="-342900" algn="l">
              <a:buFont typeface="Arial" panose="020B0604020202020204" pitchFamily="34" charset="0"/>
              <a:buChar char="•"/>
            </a:pPr>
            <a:r>
              <a:rPr lang="en-US" sz="1800" dirty="0" smtClean="0"/>
              <a:t>IABC </a:t>
            </a:r>
            <a:r>
              <a:rPr lang="en-US" sz="1800" dirty="0"/>
              <a:t>staff reviews invoice for proper expense GL coding, approvals and 1099 status if applicable</a:t>
            </a:r>
            <a:r>
              <a:rPr lang="en-US" sz="1800" dirty="0" smtClean="0"/>
              <a:t>.</a:t>
            </a:r>
          </a:p>
          <a:p>
            <a:pPr marL="342900" indent="-342900">
              <a:buFont typeface="Arial" panose="020B0604020202020204" pitchFamily="34" charset="0"/>
              <a:buChar char="•"/>
            </a:pPr>
            <a:r>
              <a:rPr lang="en-US" dirty="0" smtClean="0"/>
              <a:t>Payment can be made via bank transfer.</a:t>
            </a:r>
            <a:endParaRPr lang="en-US" dirty="0"/>
          </a:p>
          <a:p>
            <a:pPr marL="800100" lvl="1" indent="-342900" algn="l">
              <a:buFont typeface="Arial" panose="020B0604020202020204" pitchFamily="34" charset="0"/>
              <a:buChar char="•"/>
            </a:pPr>
            <a:r>
              <a:rPr lang="en-US" sz="1800" dirty="0" smtClean="0"/>
              <a:t>Voided check or routing number and account number is required.</a:t>
            </a:r>
          </a:p>
        </p:txBody>
      </p:sp>
    </p:spTree>
    <p:extLst>
      <p:ext uri="{BB962C8B-B14F-4D97-AF65-F5344CB8AC3E}">
        <p14:creationId xmlns:p14="http://schemas.microsoft.com/office/powerpoint/2010/main" val="4443148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150607" y="279698"/>
            <a:ext cx="9144000" cy="653173"/>
          </a:xfrm>
        </p:spPr>
        <p:txBody>
          <a:bodyPr/>
          <a:lstStyle/>
          <a:p>
            <a:r>
              <a:rPr lang="en-US" dirty="0"/>
              <a:t>Cash Disbursements – </a:t>
            </a:r>
            <a:r>
              <a:rPr lang="en-US" dirty="0" smtClean="0"/>
              <a:t>International</a:t>
            </a:r>
            <a:endParaRPr lang="en-US" dirty="0"/>
          </a:p>
        </p:txBody>
      </p:sp>
      <p:sp>
        <p:nvSpPr>
          <p:cNvPr id="9" name="Subtitle 8"/>
          <p:cNvSpPr>
            <a:spLocks noGrp="1"/>
          </p:cNvSpPr>
          <p:nvPr>
            <p:ph type="subTitle" idx="4294967295"/>
          </p:nvPr>
        </p:nvSpPr>
        <p:spPr>
          <a:xfrm>
            <a:off x="333487" y="1272502"/>
            <a:ext cx="11166438" cy="4267686"/>
          </a:xfrm>
        </p:spPr>
        <p:txBody>
          <a:bodyPr>
            <a:noAutofit/>
          </a:bodyPr>
          <a:lstStyle/>
          <a:p>
            <a:pPr marL="342900" indent="-342900">
              <a:buFont typeface="Arial" panose="020B0604020202020204" pitchFamily="34" charset="0"/>
              <a:buChar char="•"/>
            </a:pPr>
            <a:r>
              <a:rPr lang="en-US" dirty="0" smtClean="0"/>
              <a:t>Invoice/expense reimbursements are emailed to IABC’s Membership &amp; Operations Manager.</a:t>
            </a:r>
          </a:p>
          <a:p>
            <a:pPr marL="342900" indent="-342900">
              <a:buFont typeface="Arial" panose="020B0604020202020204" pitchFamily="34" charset="0"/>
              <a:buChar char="•"/>
            </a:pPr>
            <a:r>
              <a:rPr lang="en-US" dirty="0" smtClean="0"/>
              <a:t>The invoice and any related back-up should be included</a:t>
            </a:r>
            <a:endParaRPr lang="en-US" dirty="0"/>
          </a:p>
          <a:p>
            <a:pPr marL="800100" lvl="1" indent="-342900" algn="l">
              <a:buFont typeface="Arial" panose="020B0604020202020204" pitchFamily="34" charset="0"/>
              <a:buChar char="•"/>
            </a:pPr>
            <a:r>
              <a:rPr lang="en-US" sz="1800" dirty="0" smtClean="0"/>
              <a:t>Expense GL coding and Region Treasurer approval is required</a:t>
            </a:r>
          </a:p>
          <a:p>
            <a:pPr marL="342900" indent="-342900">
              <a:buFont typeface="Arial" panose="020B0604020202020204" pitchFamily="34" charset="0"/>
              <a:buChar char="•"/>
            </a:pPr>
            <a:r>
              <a:rPr lang="en-US" dirty="0" smtClean="0"/>
              <a:t>Invoices/expense </a:t>
            </a:r>
            <a:r>
              <a:rPr lang="en-US" dirty="0"/>
              <a:t>reimbursements </a:t>
            </a:r>
            <a:r>
              <a:rPr lang="en-US" dirty="0" smtClean="0"/>
              <a:t>sent </a:t>
            </a:r>
            <a:r>
              <a:rPr lang="en-US" dirty="0"/>
              <a:t>by </a:t>
            </a:r>
            <a:r>
              <a:rPr lang="en-US" dirty="0" smtClean="0"/>
              <a:t>noon CST Monday </a:t>
            </a:r>
            <a:r>
              <a:rPr lang="en-US" dirty="0"/>
              <a:t>will be paid by Friday that week</a:t>
            </a:r>
            <a:r>
              <a:rPr lang="en-US" dirty="0" smtClean="0"/>
              <a:t>.</a:t>
            </a:r>
            <a:endParaRPr lang="en-US" sz="1800" dirty="0" smtClean="0"/>
          </a:p>
          <a:p>
            <a:pPr marL="342900" indent="-342900">
              <a:buFont typeface="Arial" panose="020B0604020202020204" pitchFamily="34" charset="0"/>
              <a:buChar char="•"/>
            </a:pPr>
            <a:r>
              <a:rPr lang="en-US" dirty="0" smtClean="0"/>
              <a:t>IABC staff reviews invoice for proper expense GL coding, approvals and 1099 status if applicable.</a:t>
            </a:r>
            <a:endParaRPr lang="en-US" dirty="0"/>
          </a:p>
          <a:p>
            <a:pPr marL="342900" indent="-342900">
              <a:buFont typeface="Arial" panose="020B0604020202020204" pitchFamily="34" charset="0"/>
              <a:buChar char="•"/>
            </a:pPr>
            <a:r>
              <a:rPr lang="en-US" dirty="0" smtClean="0"/>
              <a:t>Payment can be made via bank EFT direct deposit.</a:t>
            </a:r>
            <a:endParaRPr lang="en-US" dirty="0"/>
          </a:p>
          <a:p>
            <a:pPr marL="800100" lvl="1" indent="-342900" algn="l">
              <a:buFont typeface="Arial" panose="020B0604020202020204" pitchFamily="34" charset="0"/>
              <a:buChar char="•"/>
            </a:pPr>
            <a:r>
              <a:rPr lang="en-US" sz="1800" dirty="0" smtClean="0"/>
              <a:t>Name, Financial Institution ID, Transit Number and Account Number are required.</a:t>
            </a:r>
          </a:p>
          <a:p>
            <a:pPr marL="800100" lvl="1" indent="-342900" algn="l">
              <a:buFont typeface="Arial" panose="020B0604020202020204" pitchFamily="34" charset="0"/>
              <a:buChar char="•"/>
            </a:pPr>
            <a:endParaRPr lang="en-US" dirty="0" smtClean="0"/>
          </a:p>
        </p:txBody>
      </p:sp>
    </p:spTree>
    <p:extLst>
      <p:ext uri="{BB962C8B-B14F-4D97-AF65-F5344CB8AC3E}">
        <p14:creationId xmlns:p14="http://schemas.microsoft.com/office/powerpoint/2010/main" val="7918625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322730" y="279699"/>
            <a:ext cx="9144000" cy="567112"/>
          </a:xfrm>
        </p:spPr>
        <p:txBody>
          <a:bodyPr/>
          <a:lstStyle/>
          <a:p>
            <a:r>
              <a:rPr lang="en-US" dirty="0" smtClean="0"/>
              <a:t>Prepaid Debit Cards</a:t>
            </a:r>
            <a:endParaRPr lang="en-US" dirty="0"/>
          </a:p>
        </p:txBody>
      </p:sp>
      <p:sp>
        <p:nvSpPr>
          <p:cNvPr id="9" name="Subtitle 8"/>
          <p:cNvSpPr>
            <a:spLocks noGrp="1"/>
          </p:cNvSpPr>
          <p:nvPr>
            <p:ph type="subTitle" idx="4294967295"/>
          </p:nvPr>
        </p:nvSpPr>
        <p:spPr>
          <a:xfrm>
            <a:off x="419548" y="1212569"/>
            <a:ext cx="9144000" cy="4112465"/>
          </a:xfrm>
        </p:spPr>
        <p:txBody>
          <a:bodyPr>
            <a:noAutofit/>
          </a:bodyPr>
          <a:lstStyle/>
          <a:p>
            <a:pPr marL="342900" indent="-342900">
              <a:buFont typeface="Arial" panose="020B0604020202020204" pitchFamily="34" charset="0"/>
              <a:buChar char="•"/>
            </a:pPr>
            <a:r>
              <a:rPr lang="en-US" dirty="0" smtClean="0"/>
              <a:t>Region Chairs and Treasurers will be offered the use of a prepaid debit card.</a:t>
            </a:r>
          </a:p>
          <a:p>
            <a:pPr marL="342900" indent="-342900">
              <a:buFont typeface="Arial" panose="020B0604020202020204" pitchFamily="34" charset="0"/>
              <a:buChar char="•"/>
            </a:pPr>
            <a:r>
              <a:rPr lang="en-US" dirty="0" smtClean="0"/>
              <a:t>Regional Treasurer responsible for submitting receipts to Membership &amp; Operations Manager within 3-5 business days after card use. </a:t>
            </a:r>
            <a:endParaRPr lang="en-US" dirty="0"/>
          </a:p>
          <a:p>
            <a:pPr marL="800100" lvl="1" indent="-342900" algn="l">
              <a:buFont typeface="Arial" panose="020B0604020202020204" pitchFamily="34" charset="0"/>
              <a:buChar char="•"/>
            </a:pPr>
            <a:r>
              <a:rPr lang="en-US" sz="1800" dirty="0" smtClean="0"/>
              <a:t>Invoice, receipt and expense GL coding is required</a:t>
            </a:r>
          </a:p>
          <a:p>
            <a:pPr marL="342900" indent="-342900">
              <a:buFont typeface="Arial" panose="020B0604020202020204" pitchFamily="34" charset="0"/>
              <a:buChar char="•"/>
            </a:pPr>
            <a:r>
              <a:rPr lang="en-US" dirty="0" smtClean="0"/>
              <a:t>Regional Chair and Treasurer are responsible for safekeeping of the card. If card is stolen or lost, contact the credit card company immediately.</a:t>
            </a:r>
          </a:p>
          <a:p>
            <a:pPr marL="342900" lvl="0" indent="-342900">
              <a:buFont typeface="Arial" panose="020B0604020202020204" pitchFamily="34" charset="0"/>
              <a:buChar char="•"/>
            </a:pPr>
            <a:r>
              <a:rPr lang="en-US" dirty="0" smtClean="0">
                <a:solidFill>
                  <a:schemeClr val="tx1"/>
                </a:solidFill>
              </a:rPr>
              <a:t>Prepaid Debit Card Best Practices will be distributed.</a:t>
            </a:r>
            <a:endParaRPr lang="en-US" dirty="0">
              <a:solidFill>
                <a:schemeClr val="tx1"/>
              </a:solidFill>
            </a:endParaRPr>
          </a:p>
          <a:p>
            <a:endParaRPr lang="en-US" sz="1800" dirty="0" smtClean="0"/>
          </a:p>
          <a:p>
            <a:pPr marL="800100" lvl="1" indent="-342900" algn="l">
              <a:buFont typeface="Arial" panose="020B0604020202020204" pitchFamily="34" charset="0"/>
              <a:buChar char="•"/>
            </a:pPr>
            <a:endParaRPr lang="en-US" dirty="0" smtClean="0"/>
          </a:p>
        </p:txBody>
      </p:sp>
    </p:spTree>
    <p:extLst>
      <p:ext uri="{BB962C8B-B14F-4D97-AF65-F5344CB8AC3E}">
        <p14:creationId xmlns:p14="http://schemas.microsoft.com/office/powerpoint/2010/main" val="40081038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0" y="1214438"/>
            <a:ext cx="10515600" cy="2852737"/>
          </a:xfrm>
        </p:spPr>
        <p:txBody>
          <a:bodyPr/>
          <a:lstStyle/>
          <a:p>
            <a:r>
              <a:rPr lang="en-US" dirty="0" smtClean="0"/>
              <a:t>1099 Reporting</a:t>
            </a:r>
            <a:endParaRPr lang="en-US" dirty="0"/>
          </a:p>
        </p:txBody>
      </p:sp>
    </p:spTree>
    <p:extLst>
      <p:ext uri="{BB962C8B-B14F-4D97-AF65-F5344CB8AC3E}">
        <p14:creationId xmlns:p14="http://schemas.microsoft.com/office/powerpoint/2010/main" val="19781698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172122" y="279699"/>
            <a:ext cx="9144000" cy="685446"/>
          </a:xfrm>
        </p:spPr>
        <p:txBody>
          <a:bodyPr/>
          <a:lstStyle/>
          <a:p>
            <a:r>
              <a:rPr lang="en-US" dirty="0" smtClean="0"/>
              <a:t>1099 Reporting</a:t>
            </a:r>
            <a:endParaRPr lang="en-US" dirty="0"/>
          </a:p>
        </p:txBody>
      </p:sp>
      <p:sp>
        <p:nvSpPr>
          <p:cNvPr id="9" name="Subtitle 8"/>
          <p:cNvSpPr>
            <a:spLocks noGrp="1"/>
          </p:cNvSpPr>
          <p:nvPr>
            <p:ph type="subTitle" idx="4294967295"/>
          </p:nvPr>
        </p:nvSpPr>
        <p:spPr>
          <a:xfrm>
            <a:off x="139848" y="1209769"/>
            <a:ext cx="10757647" cy="1708150"/>
          </a:xfrm>
        </p:spPr>
        <p:txBody>
          <a:bodyPr>
            <a:noAutofit/>
          </a:bodyPr>
          <a:lstStyle/>
          <a:p>
            <a:pPr marL="342900" indent="-342900">
              <a:buFont typeface="Arial" panose="020B0604020202020204" pitchFamily="34" charset="0"/>
              <a:buChar char="•"/>
            </a:pPr>
            <a:r>
              <a:rPr lang="en-US" dirty="0" smtClean="0"/>
              <a:t>IABC HQ will file Form 1099-MISC, Miscellaneous Income, for each person to whom you have paid during the year at least $600 in rents, services, prizes and awards or other income payments. </a:t>
            </a:r>
          </a:p>
          <a:p>
            <a:pPr marL="342900" indent="-342900">
              <a:buFont typeface="Arial" panose="020B0604020202020204" pitchFamily="34" charset="0"/>
              <a:buChar char="•"/>
            </a:pPr>
            <a:r>
              <a:rPr lang="en-US" dirty="0" smtClean="0"/>
              <a:t>Prizes include anything given away from gift cards, vacations/airline tickets, cash prizes, etc. </a:t>
            </a:r>
            <a:endParaRPr lang="en-US" dirty="0"/>
          </a:p>
          <a:p>
            <a:pPr marL="800100" lvl="1" indent="-342900" algn="l">
              <a:buFont typeface="Arial" panose="020B0604020202020204" pitchFamily="34" charset="0"/>
              <a:buChar char="•"/>
            </a:pPr>
            <a:r>
              <a:rPr lang="en-US" sz="1800" dirty="0" smtClean="0"/>
              <a:t>IRS rules state that if these gifts/prizes are valued at $600 or more, than a 1099 must be issued to the recipient as they must report this income on their tax return.</a:t>
            </a:r>
          </a:p>
          <a:p>
            <a:pPr marL="800100" lvl="1" indent="-342900" algn="l">
              <a:buFont typeface="Arial" panose="020B0604020202020204" pitchFamily="34" charset="0"/>
              <a:buChar char="•"/>
            </a:pPr>
            <a:r>
              <a:rPr lang="en-US" sz="1800" dirty="0" smtClean="0"/>
              <a:t>The $600 threshold is a cumulative amount on an annual basis (Jan 1 – Dec 31).</a:t>
            </a:r>
          </a:p>
          <a:p>
            <a:pPr marL="342900" indent="-342900">
              <a:buFont typeface="Arial" panose="020B0604020202020204" pitchFamily="34" charset="0"/>
              <a:buChar char="•"/>
            </a:pPr>
            <a:r>
              <a:rPr lang="en-US" dirty="0" smtClean="0"/>
              <a:t>In order to issue the 1099 with accurate information, a W9 will be needed from the recipient. </a:t>
            </a:r>
            <a:endParaRPr lang="en-US" sz="1800" dirty="0"/>
          </a:p>
          <a:p>
            <a:endParaRPr lang="en-US" sz="1800" dirty="0" smtClean="0"/>
          </a:p>
          <a:p>
            <a:pPr marL="800100" lvl="1" indent="-342900" algn="l">
              <a:buFont typeface="Arial" panose="020B0604020202020204" pitchFamily="34" charset="0"/>
              <a:buChar char="•"/>
            </a:pPr>
            <a:endParaRPr lang="en-US" dirty="0" smtClean="0"/>
          </a:p>
        </p:txBody>
      </p:sp>
    </p:spTree>
    <p:extLst>
      <p:ext uri="{BB962C8B-B14F-4D97-AF65-F5344CB8AC3E}">
        <p14:creationId xmlns:p14="http://schemas.microsoft.com/office/powerpoint/2010/main" val="39649895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182880" y="225910"/>
            <a:ext cx="9144000" cy="620900"/>
          </a:xfrm>
        </p:spPr>
        <p:txBody>
          <a:bodyPr/>
          <a:lstStyle/>
          <a:p>
            <a:r>
              <a:rPr lang="en-US" dirty="0" smtClean="0"/>
              <a:t>2022-23 Finance Committee </a:t>
            </a:r>
            <a:endParaRPr lang="en-US" dirty="0"/>
          </a:p>
        </p:txBody>
      </p:sp>
      <p:sp>
        <p:nvSpPr>
          <p:cNvPr id="9" name="Subtitle 8"/>
          <p:cNvSpPr>
            <a:spLocks noGrp="1"/>
          </p:cNvSpPr>
          <p:nvPr>
            <p:ph type="subTitle" idx="4294967295"/>
          </p:nvPr>
        </p:nvSpPr>
        <p:spPr>
          <a:xfrm>
            <a:off x="0" y="1739900"/>
            <a:ext cx="9144000" cy="1708150"/>
          </a:xfrm>
        </p:spPr>
        <p:txBody>
          <a:bodyPr>
            <a:noAutofit/>
          </a:bodyPr>
          <a:lstStyle/>
          <a:p>
            <a:r>
              <a:rPr lang="en-US" b="1" dirty="0">
                <a:solidFill>
                  <a:srgbClr val="691E5B"/>
                </a:solidFill>
              </a:rPr>
              <a:t>Treasurer: </a:t>
            </a:r>
            <a:r>
              <a:rPr lang="en-US" b="1" dirty="0" smtClean="0">
                <a:solidFill>
                  <a:srgbClr val="691E5B"/>
                </a:solidFill>
              </a:rPr>
              <a:t>Ann Marie Blake</a:t>
            </a:r>
            <a:endParaRPr lang="en-US" b="1" dirty="0">
              <a:solidFill>
                <a:srgbClr val="691E5B"/>
              </a:solidFill>
            </a:endParaRPr>
          </a:p>
          <a:p>
            <a:r>
              <a:rPr lang="en-US" dirty="0" smtClean="0"/>
              <a:t>IEB Chair: Alain Legault</a:t>
            </a:r>
            <a:endParaRPr lang="en-US" dirty="0"/>
          </a:p>
          <a:p>
            <a:r>
              <a:rPr lang="en-US" dirty="0" smtClean="0"/>
              <a:t>IEB Vice-Chair: Maliha Aqeel</a:t>
            </a:r>
            <a:endParaRPr lang="en-US" dirty="0"/>
          </a:p>
          <a:p>
            <a:r>
              <a:rPr lang="en-US" dirty="0" smtClean="0"/>
              <a:t>IEB Liaison: Jonathan Tremblay</a:t>
            </a:r>
          </a:p>
          <a:p>
            <a:r>
              <a:rPr lang="en-US" dirty="0" smtClean="0"/>
              <a:t>Member: David McDonald</a:t>
            </a:r>
            <a:endParaRPr lang="en-US" dirty="0"/>
          </a:p>
          <a:p>
            <a:r>
              <a:rPr lang="en-US" dirty="0" smtClean="0"/>
              <a:t>Executive Director:  Peter Finn</a:t>
            </a:r>
            <a:endParaRPr lang="en-US" dirty="0"/>
          </a:p>
          <a:p>
            <a:r>
              <a:rPr lang="en-US" dirty="0" smtClean="0"/>
              <a:t>Manager </a:t>
            </a:r>
            <a:r>
              <a:rPr lang="en-US" dirty="0"/>
              <a:t>of Operations: </a:t>
            </a:r>
            <a:r>
              <a:rPr lang="en-US" dirty="0" smtClean="0"/>
              <a:t>Marlee Honcoop</a:t>
            </a:r>
            <a:endParaRPr lang="en-US" dirty="0"/>
          </a:p>
          <a:p>
            <a:r>
              <a:rPr lang="en-US" dirty="0"/>
              <a:t>Director of Finance: </a:t>
            </a:r>
            <a:r>
              <a:rPr lang="en-US" dirty="0" smtClean="0"/>
              <a:t>Alexia Malamis</a:t>
            </a:r>
            <a:endParaRPr lang="en-US" dirty="0"/>
          </a:p>
        </p:txBody>
      </p:sp>
    </p:spTree>
    <p:extLst>
      <p:ext uri="{BB962C8B-B14F-4D97-AF65-F5344CB8AC3E}">
        <p14:creationId xmlns:p14="http://schemas.microsoft.com/office/powerpoint/2010/main" val="18901362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idx="4294967295"/>
          </p:nvPr>
        </p:nvSpPr>
        <p:spPr>
          <a:xfrm>
            <a:off x="570155" y="300412"/>
            <a:ext cx="9144000" cy="1590675"/>
          </a:xfrm>
        </p:spPr>
        <p:txBody>
          <a:bodyPr/>
          <a:lstStyle/>
          <a:p>
            <a:r>
              <a:rPr lang="en-US" dirty="0" smtClean="0"/>
              <a:t>HQ Association Staff </a:t>
            </a:r>
            <a:endParaRPr lang="en-US" dirty="0"/>
          </a:p>
        </p:txBody>
      </p:sp>
      <p:sp>
        <p:nvSpPr>
          <p:cNvPr id="9" name="Subtitle 8"/>
          <p:cNvSpPr>
            <a:spLocks noGrp="1"/>
          </p:cNvSpPr>
          <p:nvPr>
            <p:ph type="subTitle" idx="4294967295"/>
          </p:nvPr>
        </p:nvSpPr>
        <p:spPr>
          <a:xfrm>
            <a:off x="570155" y="2139612"/>
            <a:ext cx="9144000" cy="3379059"/>
          </a:xfrm>
        </p:spPr>
        <p:txBody>
          <a:bodyPr>
            <a:noAutofit/>
          </a:bodyPr>
          <a:lstStyle/>
          <a:p>
            <a:r>
              <a:rPr lang="en-US" dirty="0" smtClean="0"/>
              <a:t>Alexia Malamis, </a:t>
            </a:r>
            <a:r>
              <a:rPr lang="en-US" dirty="0"/>
              <a:t>Director of </a:t>
            </a:r>
            <a:r>
              <a:rPr lang="en-US" dirty="0" smtClean="0"/>
              <a:t>Finance</a:t>
            </a:r>
          </a:p>
          <a:p>
            <a:endParaRPr lang="en-US" dirty="0"/>
          </a:p>
          <a:p>
            <a:r>
              <a:rPr lang="en-US" dirty="0"/>
              <a:t>Operations Team:</a:t>
            </a:r>
          </a:p>
          <a:p>
            <a:r>
              <a:rPr lang="en-US" dirty="0" smtClean="0"/>
              <a:t>Marlee Honcoop, Manager of Operations</a:t>
            </a:r>
          </a:p>
          <a:p>
            <a:r>
              <a:rPr lang="en-US" dirty="0" smtClean="0"/>
              <a:t>Paige Schafer, Sr. Coordinator of Operations</a:t>
            </a: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504180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IABC US Chapter Region Update</a:t>
            </a:r>
            <a:endParaRPr lang="en-US" dirty="0"/>
          </a:p>
        </p:txBody>
      </p:sp>
      <p:sp>
        <p:nvSpPr>
          <p:cNvPr id="3" name="Content Placeholder 2"/>
          <p:cNvSpPr>
            <a:spLocks noGrp="1"/>
          </p:cNvSpPr>
          <p:nvPr>
            <p:ph idx="1"/>
          </p:nvPr>
        </p:nvSpPr>
        <p:spPr>
          <a:xfrm>
            <a:off x="838200" y="1537398"/>
            <a:ext cx="10515600" cy="5942394"/>
          </a:xfrm>
        </p:spPr>
        <p:txBody>
          <a:bodyPr>
            <a:normAutofit/>
          </a:bodyPr>
          <a:lstStyle/>
          <a:p>
            <a:r>
              <a:rPr lang="en-US" dirty="0"/>
              <a:t>Over the 2020 – 2022 fiscal years, IABC has experienced a period of accelerated change due to the pandemic and economic conditions. A number of US chapters in particular struggled to fully function during the pandemic -- and some chapters’ struggles pre-dated the pandemic. The International Executive Board has decided to confront waning membership and engagement in those chapters who are not meeting the criteria necessary to be considered “in good standing.” </a:t>
            </a:r>
            <a:endParaRPr lang="en-US" dirty="0" smtClean="0"/>
          </a:p>
          <a:p>
            <a:endParaRPr lang="en-US" dirty="0" smtClean="0"/>
          </a:p>
          <a:p>
            <a:r>
              <a:rPr lang="en-US" dirty="0" smtClean="0"/>
              <a:t>There are three </a:t>
            </a:r>
            <a:r>
              <a:rPr lang="en-US" dirty="0"/>
              <a:t>discrete categories for US chapters based on the criteria within the vitality </a:t>
            </a:r>
            <a:r>
              <a:rPr lang="en-US" dirty="0" smtClean="0"/>
              <a:t>report:</a:t>
            </a:r>
          </a:p>
          <a:p>
            <a:pPr marL="914400" lvl="1" indent="-457200">
              <a:buFont typeface="+mj-lt"/>
              <a:buAutoNum type="arabicPeriod"/>
            </a:pPr>
            <a:r>
              <a:rPr lang="en-US" b="1" dirty="0" smtClean="0"/>
              <a:t>Dormant</a:t>
            </a:r>
          </a:p>
          <a:p>
            <a:pPr marL="914400" lvl="1" indent="-457200">
              <a:buFont typeface="+mj-lt"/>
              <a:buAutoNum type="arabicPeriod"/>
            </a:pPr>
            <a:r>
              <a:rPr lang="en-US" b="1" dirty="0" smtClean="0"/>
              <a:t>Struggling</a:t>
            </a:r>
          </a:p>
          <a:p>
            <a:pPr marL="914400" lvl="1" indent="-457200">
              <a:buFont typeface="+mj-lt"/>
              <a:buAutoNum type="arabicPeriod"/>
            </a:pPr>
            <a:r>
              <a:rPr lang="en-US" b="1" dirty="0" smtClean="0"/>
              <a:t>Good Standing </a:t>
            </a:r>
          </a:p>
        </p:txBody>
      </p:sp>
    </p:spTree>
    <p:extLst>
      <p:ext uri="{BB962C8B-B14F-4D97-AF65-F5344CB8AC3E}">
        <p14:creationId xmlns:p14="http://schemas.microsoft.com/office/powerpoint/2010/main" val="542858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IABC Chapter Update: New Model Available</a:t>
            </a:r>
            <a:endParaRPr lang="en-US" dirty="0"/>
          </a:p>
        </p:txBody>
      </p:sp>
      <p:sp>
        <p:nvSpPr>
          <p:cNvPr id="3" name="Content Placeholder 2"/>
          <p:cNvSpPr>
            <a:spLocks noGrp="1"/>
          </p:cNvSpPr>
          <p:nvPr>
            <p:ph idx="1"/>
          </p:nvPr>
        </p:nvSpPr>
        <p:spPr>
          <a:xfrm>
            <a:off x="838200" y="1537398"/>
            <a:ext cx="10515600" cy="5942394"/>
          </a:xfrm>
        </p:spPr>
        <p:txBody>
          <a:bodyPr>
            <a:normAutofit/>
          </a:bodyPr>
          <a:lstStyle/>
          <a:p>
            <a:r>
              <a:rPr lang="en-US" sz="2000" dirty="0" smtClean="0"/>
              <a:t>Chapters in the </a:t>
            </a:r>
            <a:r>
              <a:rPr lang="en-US" sz="2000" u="sng" dirty="0" smtClean="0"/>
              <a:t>Struggling</a:t>
            </a:r>
            <a:r>
              <a:rPr lang="en-US" sz="2000" dirty="0" smtClean="0"/>
              <a:t> or </a:t>
            </a:r>
            <a:r>
              <a:rPr lang="en-US" sz="2000" u="sng" dirty="0" smtClean="0"/>
              <a:t>Good Standing </a:t>
            </a:r>
            <a:r>
              <a:rPr lang="en-US" sz="2000" dirty="0" smtClean="0"/>
              <a:t>Categories will be able to take advantage of centrally </a:t>
            </a:r>
            <a:r>
              <a:rPr lang="en-US" sz="2000" dirty="0"/>
              <a:t>manage financials through the International organization. </a:t>
            </a:r>
            <a:endParaRPr lang="en-US" sz="2000" dirty="0" smtClean="0"/>
          </a:p>
          <a:p>
            <a:r>
              <a:rPr lang="en-US" sz="2000" dirty="0" smtClean="0"/>
              <a:t>With </a:t>
            </a:r>
            <a:r>
              <a:rPr lang="en-US" sz="2000" dirty="0"/>
              <a:t>financial and administrative functions centrally managed through International there are the following benefits and opportunities: </a:t>
            </a:r>
            <a:endParaRPr lang="en-US" sz="2000" dirty="0" smtClean="0"/>
          </a:p>
          <a:p>
            <a:pPr lvl="1"/>
            <a:r>
              <a:rPr lang="en-US" sz="2000" b="1" dirty="0"/>
              <a:t>Overall reduction of administrative workloads to increase focus on programmatic activities at the region and chapter levels.</a:t>
            </a:r>
          </a:p>
          <a:p>
            <a:pPr lvl="1"/>
            <a:r>
              <a:rPr lang="en-US" sz="2000" b="1" dirty="0" smtClean="0"/>
              <a:t>Free Access </a:t>
            </a:r>
            <a:r>
              <a:rPr lang="en-US" sz="2000" dirty="0"/>
              <a:t>to international’s accounts payable system (Concur) to submit payment requests and reimbursements. </a:t>
            </a:r>
            <a:endParaRPr lang="en-US" sz="2000" dirty="0" smtClean="0"/>
          </a:p>
          <a:p>
            <a:pPr lvl="1"/>
            <a:r>
              <a:rPr lang="en-US" sz="2000" b="1" dirty="0" smtClean="0"/>
              <a:t>Increase </a:t>
            </a:r>
            <a:r>
              <a:rPr lang="en-US" sz="2000" b="1" dirty="0"/>
              <a:t>purchasing power </a:t>
            </a:r>
            <a:r>
              <a:rPr lang="en-US" sz="2000" dirty="0"/>
              <a:t>through economies of scale in providing enterprise access to Zoom, web hosting, and digital/email marketing platform</a:t>
            </a:r>
          </a:p>
          <a:p>
            <a:pPr lvl="1"/>
            <a:r>
              <a:rPr lang="en-US" sz="2000" b="1" dirty="0"/>
              <a:t>Streamlined financial reporting and </a:t>
            </a:r>
            <a:r>
              <a:rPr lang="en-US" sz="2000" b="1" dirty="0" smtClean="0"/>
              <a:t>forecasting </a:t>
            </a:r>
            <a:r>
              <a:rPr lang="en-US" sz="2000" dirty="0" smtClean="0"/>
              <a:t>and </a:t>
            </a:r>
            <a:r>
              <a:rPr lang="en-US" sz="2000" dirty="0"/>
              <a:t>will be part of the quarterly forecasting process. </a:t>
            </a:r>
            <a:endParaRPr lang="en-US" sz="2000" dirty="0" smtClean="0"/>
          </a:p>
          <a:p>
            <a:pPr lvl="1"/>
            <a:r>
              <a:rPr lang="en-US" sz="2000" dirty="0" smtClean="0"/>
              <a:t>Centrally Managed chapters </a:t>
            </a:r>
            <a:r>
              <a:rPr lang="en-US" sz="2000" dirty="0"/>
              <a:t>and </a:t>
            </a:r>
            <a:r>
              <a:rPr lang="en-US" sz="2000" dirty="0" smtClean="0"/>
              <a:t>regions </a:t>
            </a:r>
            <a:r>
              <a:rPr lang="en-US" sz="2000" dirty="0"/>
              <a:t>will receive a </a:t>
            </a:r>
            <a:r>
              <a:rPr lang="en-US" sz="2000" b="1" dirty="0"/>
              <a:t>monthly statement of </a:t>
            </a:r>
            <a:r>
              <a:rPr lang="en-US" sz="2000" b="1" dirty="0" smtClean="0"/>
              <a:t>activities.</a:t>
            </a:r>
          </a:p>
          <a:p>
            <a:pPr lvl="1"/>
            <a:r>
              <a:rPr lang="en-US" sz="2000" dirty="0" smtClean="0"/>
              <a:t>Chapters </a:t>
            </a:r>
            <a:r>
              <a:rPr lang="en-US" sz="2000" dirty="0"/>
              <a:t>and regions will be part of the </a:t>
            </a:r>
            <a:r>
              <a:rPr lang="en-US" sz="2000" b="1" dirty="0"/>
              <a:t>annual audit process. </a:t>
            </a:r>
          </a:p>
          <a:p>
            <a:pPr lvl="1"/>
            <a:r>
              <a:rPr lang="en-US" sz="2000" b="1" dirty="0"/>
              <a:t>Removes obligations for 990 gap filings. </a:t>
            </a:r>
          </a:p>
          <a:p>
            <a:endParaRPr lang="en-US" dirty="0" smtClean="0"/>
          </a:p>
        </p:txBody>
      </p:sp>
    </p:spTree>
    <p:extLst>
      <p:ext uri="{BB962C8B-B14F-4D97-AF65-F5344CB8AC3E}">
        <p14:creationId xmlns:p14="http://schemas.microsoft.com/office/powerpoint/2010/main" val="3152829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IABC US Chapter Region Update</a:t>
            </a:r>
            <a:endParaRPr lang="en-US" dirty="0"/>
          </a:p>
        </p:txBody>
      </p:sp>
      <p:sp>
        <p:nvSpPr>
          <p:cNvPr id="3" name="Content Placeholder 2"/>
          <p:cNvSpPr>
            <a:spLocks noGrp="1"/>
          </p:cNvSpPr>
          <p:nvPr>
            <p:ph idx="1"/>
          </p:nvPr>
        </p:nvSpPr>
        <p:spPr>
          <a:xfrm>
            <a:off x="838200" y="1537398"/>
            <a:ext cx="10515600" cy="5942394"/>
          </a:xfrm>
        </p:spPr>
        <p:txBody>
          <a:bodyPr>
            <a:normAutofit/>
          </a:bodyPr>
          <a:lstStyle/>
          <a:p>
            <a:pPr marL="0" indent="0">
              <a:buNone/>
            </a:pPr>
            <a:endParaRPr lang="en-US" dirty="0" smtClean="0"/>
          </a:p>
          <a:p>
            <a:r>
              <a:rPr lang="en-US" dirty="0" smtClean="0"/>
              <a:t>US CHAPTERS: There is also a need to address the US </a:t>
            </a:r>
            <a:r>
              <a:rPr lang="en-US" dirty="0"/>
              <a:t>chapter filing that </a:t>
            </a:r>
            <a:r>
              <a:rPr lang="en-US" dirty="0" smtClean="0"/>
              <a:t>need to be submit gap filings for 2015 – 2021.The </a:t>
            </a:r>
            <a:r>
              <a:rPr lang="en-US" dirty="0"/>
              <a:t>additional fee will likely be $6000 to complete the filings and reinstate the chapter as a tax-exempt entity. </a:t>
            </a:r>
            <a:endParaRPr lang="en-US" dirty="0" smtClean="0"/>
          </a:p>
          <a:p>
            <a:pPr lvl="1"/>
            <a:r>
              <a:rPr lang="en-US" dirty="0" smtClean="0"/>
              <a:t>NOTE: Chapters </a:t>
            </a:r>
            <a:r>
              <a:rPr lang="en-US" dirty="0"/>
              <a:t>do have the option to move to a centralized model if they prefer to forgo prior filings. </a:t>
            </a:r>
            <a:endParaRPr lang="en-US" dirty="0" smtClean="0"/>
          </a:p>
          <a:p>
            <a:r>
              <a:rPr lang="en-US" u="sng" dirty="0" smtClean="0"/>
              <a:t>Gap filings must be completed by no later than May 2022</a:t>
            </a:r>
          </a:p>
        </p:txBody>
      </p:sp>
    </p:spTree>
    <p:extLst>
      <p:ext uri="{BB962C8B-B14F-4D97-AF65-F5344CB8AC3E}">
        <p14:creationId xmlns:p14="http://schemas.microsoft.com/office/powerpoint/2010/main" val="3564404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for Shifting</a:t>
            </a:r>
            <a:endParaRPr lang="en-US"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2483494" y="1529636"/>
            <a:ext cx="7225012" cy="4148787"/>
          </a:xfrm>
          <a:prstGeom prst="rect">
            <a:avLst/>
          </a:prstGeom>
        </p:spPr>
      </p:pic>
    </p:spTree>
    <p:extLst>
      <p:ext uri="{BB962C8B-B14F-4D97-AF65-F5344CB8AC3E}">
        <p14:creationId xmlns:p14="http://schemas.microsoft.com/office/powerpoint/2010/main" val="2082852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Completely Centralized Region</a:t>
            </a:r>
            <a:endParaRPr lang="en-US" dirty="0"/>
          </a:p>
        </p:txBody>
      </p:sp>
      <p:sp>
        <p:nvSpPr>
          <p:cNvPr id="3" name="Content Placeholder 2"/>
          <p:cNvSpPr>
            <a:spLocks noGrp="1"/>
          </p:cNvSpPr>
          <p:nvPr>
            <p:ph idx="1"/>
          </p:nvPr>
        </p:nvSpPr>
        <p:spPr/>
        <p:txBody>
          <a:bodyPr/>
          <a:lstStyle/>
          <a:p>
            <a:r>
              <a:rPr lang="en-US" dirty="0" smtClean="0"/>
              <a:t>Beta test is planned for one of the US regions to be centrally managed by HQ starting in Q2 of 2023. </a:t>
            </a:r>
          </a:p>
          <a:p>
            <a:pPr lvl="1"/>
            <a:r>
              <a:rPr lang="en-US" dirty="0" smtClean="0"/>
              <a:t>Learnings from the beta test group will be shared </a:t>
            </a:r>
            <a:endParaRPr lang="en-US" dirty="0"/>
          </a:p>
        </p:txBody>
      </p:sp>
    </p:spTree>
    <p:extLst>
      <p:ext uri="{BB962C8B-B14F-4D97-AF65-F5344CB8AC3E}">
        <p14:creationId xmlns:p14="http://schemas.microsoft.com/office/powerpoint/2010/main" val="1627804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Financial Management Q&amp;A</a:t>
            </a:r>
            <a:endParaRPr lang="en-US" dirty="0"/>
          </a:p>
        </p:txBody>
      </p:sp>
      <p:sp>
        <p:nvSpPr>
          <p:cNvPr id="3" name="Content Placeholder 2"/>
          <p:cNvSpPr>
            <a:spLocks noGrp="1"/>
          </p:cNvSpPr>
          <p:nvPr>
            <p:ph idx="1"/>
          </p:nvPr>
        </p:nvSpPr>
        <p:spPr/>
        <p:txBody>
          <a:bodyPr>
            <a:normAutofit/>
          </a:bodyPr>
          <a:lstStyle/>
          <a:p>
            <a:r>
              <a:rPr lang="en-US" sz="4400" dirty="0" smtClean="0"/>
              <a:t>Questions? </a:t>
            </a:r>
          </a:p>
          <a:p>
            <a:r>
              <a:rPr lang="en-US" sz="4400" dirty="0" smtClean="0"/>
              <a:t>Comments? </a:t>
            </a:r>
          </a:p>
          <a:p>
            <a:r>
              <a:rPr lang="en-US" sz="4400" dirty="0" smtClean="0"/>
              <a:t>Concerns? </a:t>
            </a:r>
          </a:p>
          <a:p>
            <a:r>
              <a:rPr lang="en-US" sz="4400" dirty="0" smtClean="0"/>
              <a:t>Ideas?</a:t>
            </a:r>
            <a:endParaRPr lang="en-US" sz="4400" dirty="0"/>
          </a:p>
        </p:txBody>
      </p:sp>
    </p:spTree>
    <p:extLst>
      <p:ext uri="{BB962C8B-B14F-4D97-AF65-F5344CB8AC3E}">
        <p14:creationId xmlns:p14="http://schemas.microsoft.com/office/powerpoint/2010/main" val="4282559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0" y="1214438"/>
            <a:ext cx="10515600" cy="2852737"/>
          </a:xfrm>
        </p:spPr>
        <p:txBody>
          <a:bodyPr/>
          <a:lstStyle/>
          <a:p>
            <a:pPr marL="342900" indent="-342900"/>
            <a:r>
              <a:rPr lang="en-US" dirty="0" smtClean="0"/>
              <a:t>How it Will Work: Budgeting and Forecasting</a:t>
            </a:r>
            <a:endParaRPr lang="en-US" dirty="0"/>
          </a:p>
        </p:txBody>
      </p:sp>
    </p:spTree>
    <p:extLst>
      <p:ext uri="{BB962C8B-B14F-4D97-AF65-F5344CB8AC3E}">
        <p14:creationId xmlns:p14="http://schemas.microsoft.com/office/powerpoint/2010/main" val="3134904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LMA PowerPoint Template - 2021</Template>
  <TotalTime>1155</TotalTime>
  <Words>1620</Words>
  <Application>Microsoft Office PowerPoint</Application>
  <PresentationFormat>Widescreen</PresentationFormat>
  <Paragraphs>167</Paragraphs>
  <Slides>29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 Narrow</vt:lpstr>
      <vt:lpstr>Calibri</vt:lpstr>
      <vt:lpstr>Georgia</vt:lpstr>
      <vt:lpstr>1_Office Theme</vt:lpstr>
      <vt:lpstr>IABC Treasurer Orientation</vt:lpstr>
      <vt:lpstr>Agenda</vt:lpstr>
      <vt:lpstr>IABC US Chapter Region Update</vt:lpstr>
      <vt:lpstr>IABC Chapter Update: New Model Available</vt:lpstr>
      <vt:lpstr>IABC US Chapter Region Update</vt:lpstr>
      <vt:lpstr>Timeline for Shifting</vt:lpstr>
      <vt:lpstr>First Completely Centralized Region</vt:lpstr>
      <vt:lpstr>Central Financial Management Q&amp;A</vt:lpstr>
      <vt:lpstr>How it Will Work: Budgeting and Forecasting</vt:lpstr>
      <vt:lpstr>Operating Budget</vt:lpstr>
      <vt:lpstr>Forecast</vt:lpstr>
      <vt:lpstr>Forecast Example</vt:lpstr>
      <vt:lpstr>IABC Region Budget Timeline</vt:lpstr>
      <vt:lpstr>IABC Region Forecast Timeline</vt:lpstr>
      <vt:lpstr>Monthly and Daily Financial Management</vt:lpstr>
      <vt:lpstr>Operational Standards – Financials</vt:lpstr>
      <vt:lpstr>Monthly Financials </vt:lpstr>
      <vt:lpstr>Financial Statement Issuance</vt:lpstr>
      <vt:lpstr>Statement of Activities (Income Statement)</vt:lpstr>
      <vt:lpstr>Daily Financials </vt:lpstr>
      <vt:lpstr>Cash Receipts - Lockboxes</vt:lpstr>
      <vt:lpstr>Cash Receipts – Credit Cards</vt:lpstr>
      <vt:lpstr>Cash Disbursements – US</vt:lpstr>
      <vt:lpstr>Cash Disbursements – International</vt:lpstr>
      <vt:lpstr>Prepaid Debit Cards</vt:lpstr>
      <vt:lpstr>1099 Reporting</vt:lpstr>
      <vt:lpstr>1099 Reporting</vt:lpstr>
      <vt:lpstr>2022-23 Finance Committee </vt:lpstr>
      <vt:lpstr>HQ Association Staff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TEXT</dc:title>
  <dc:creator>Bache, Kelly</dc:creator>
  <cp:lastModifiedBy>Honcoop, Marlee</cp:lastModifiedBy>
  <cp:revision>102</cp:revision>
  <dcterms:created xsi:type="dcterms:W3CDTF">2021-11-16T21:45:51Z</dcterms:created>
  <dcterms:modified xsi:type="dcterms:W3CDTF">2023-01-18T03:22:34Z</dcterms:modified>
</cp:coreProperties>
</file>